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9" r:id="rId2"/>
    <p:sldId id="271" r:id="rId3"/>
    <p:sldId id="272" r:id="rId4"/>
    <p:sldId id="273" r:id="rId5"/>
    <p:sldId id="274" r:id="rId6"/>
    <p:sldId id="275" r:id="rId7"/>
    <p:sldId id="285" r:id="rId8"/>
  </p:sldIdLst>
  <p:sldSz cx="9144000" cy="6858000" type="screen4x3"/>
  <p:notesSz cx="6889750" cy="100218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3" autoAdjust="0"/>
    <p:restoredTop sz="94660"/>
  </p:normalViewPr>
  <p:slideViewPr>
    <p:cSldViewPr>
      <p:cViewPr varScale="1">
        <p:scale>
          <a:sx n="114" d="100"/>
          <a:sy n="114" d="100"/>
        </p:scale>
        <p:origin x="1891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208" y="-84"/>
      </p:cViewPr>
      <p:guideLst>
        <p:guide orient="horz" pos="3157"/>
        <p:guide pos="217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gang Feichtenschlager" userId="3e79be68-0a05-4b91-9a1d-3caaa50d103c" providerId="ADAL" clId="{53C1B092-2461-4831-931C-DC9F26622201}"/>
    <pc:docChg chg="delSld">
      <pc:chgData name="Wolfgang Feichtenschlager" userId="3e79be68-0a05-4b91-9a1d-3caaa50d103c" providerId="ADAL" clId="{53C1B092-2461-4831-931C-DC9F26622201}" dt="2021-09-27T08:19:22.381" v="2" actId="47"/>
      <pc:docMkLst>
        <pc:docMk/>
      </pc:docMkLst>
      <pc:sldChg chg="del">
        <pc:chgData name="Wolfgang Feichtenschlager" userId="3e79be68-0a05-4b91-9a1d-3caaa50d103c" providerId="ADAL" clId="{53C1B092-2461-4831-931C-DC9F26622201}" dt="2021-09-27T08:19:22.381" v="2" actId="47"/>
        <pc:sldMkLst>
          <pc:docMk/>
          <pc:sldMk cId="0" sldId="286"/>
        </pc:sldMkLst>
      </pc:sldChg>
      <pc:sldChg chg="del">
        <pc:chgData name="Wolfgang Feichtenschlager" userId="3e79be68-0a05-4b91-9a1d-3caaa50d103c" providerId="ADAL" clId="{53C1B092-2461-4831-931C-DC9F26622201}" dt="2021-09-27T08:19:21.767" v="1" actId="47"/>
        <pc:sldMkLst>
          <pc:docMk/>
          <pc:sldMk cId="0" sldId="287"/>
        </pc:sldMkLst>
      </pc:sldChg>
      <pc:sldChg chg="del">
        <pc:chgData name="Wolfgang Feichtenschlager" userId="3e79be68-0a05-4b91-9a1d-3caaa50d103c" providerId="ADAL" clId="{53C1B092-2461-4831-931C-DC9F26622201}" dt="2021-09-27T08:19:20.970" v="0" actId="47"/>
        <pc:sldMkLst>
          <pc:docMk/>
          <pc:sldMk cId="0" sldId="28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BBF0F0-BC55-4A27-9323-19F500FCCE4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A69ED69-D163-48CA-BD14-A50E7423C365}">
      <dgm:prSet phldrT="[Text]" custT="1"/>
      <dgm:spPr/>
      <dgm:t>
        <a:bodyPr/>
        <a:lstStyle/>
        <a:p>
          <a:r>
            <a:rPr lang="de-DE" sz="2400" dirty="0"/>
            <a:t>Demografischer Wandel </a:t>
          </a:r>
        </a:p>
      </dgm:t>
    </dgm:pt>
    <dgm:pt modelId="{FECCEB9F-7FBB-46D6-A6E2-176E6FF85D04}" type="parTrans" cxnId="{2A4636BD-B4C3-464A-9EF8-88370B89BC89}">
      <dgm:prSet/>
      <dgm:spPr/>
      <dgm:t>
        <a:bodyPr/>
        <a:lstStyle/>
        <a:p>
          <a:endParaRPr lang="de-DE"/>
        </a:p>
      </dgm:t>
    </dgm:pt>
    <dgm:pt modelId="{B950F658-1ECE-4927-9745-78C490B374D7}" type="sibTrans" cxnId="{2A4636BD-B4C3-464A-9EF8-88370B89BC89}">
      <dgm:prSet/>
      <dgm:spPr/>
      <dgm:t>
        <a:bodyPr/>
        <a:lstStyle/>
        <a:p>
          <a:endParaRPr lang="de-DE"/>
        </a:p>
      </dgm:t>
    </dgm:pt>
    <dgm:pt modelId="{99DD7654-0B7A-4D03-B0A5-5AC03C78A4D4}">
      <dgm:prSet phldrT="[Text]"/>
      <dgm:spPr/>
      <dgm:t>
        <a:bodyPr/>
        <a:lstStyle/>
        <a:p>
          <a:r>
            <a:rPr lang="de-DE" dirty="0"/>
            <a:t>Alterung der Belegschaft</a:t>
          </a:r>
        </a:p>
      </dgm:t>
    </dgm:pt>
    <dgm:pt modelId="{2A2B7E59-70B1-486B-A21C-B6939197A460}" type="parTrans" cxnId="{9E7DAD11-555D-4475-9A77-AA96053842CB}">
      <dgm:prSet/>
      <dgm:spPr/>
      <dgm:t>
        <a:bodyPr/>
        <a:lstStyle/>
        <a:p>
          <a:endParaRPr lang="de-DE"/>
        </a:p>
      </dgm:t>
    </dgm:pt>
    <dgm:pt modelId="{424A0000-4A30-4B61-9FE0-A409F0D31657}" type="sibTrans" cxnId="{9E7DAD11-555D-4475-9A77-AA96053842CB}">
      <dgm:prSet/>
      <dgm:spPr/>
      <dgm:t>
        <a:bodyPr/>
        <a:lstStyle/>
        <a:p>
          <a:endParaRPr lang="de-DE"/>
        </a:p>
      </dgm:t>
    </dgm:pt>
    <dgm:pt modelId="{BCFA0AC9-2405-4CC5-A263-298FF4AD7E52}">
      <dgm:prSet phldrT="[Text]" custT="1"/>
      <dgm:spPr/>
      <dgm:t>
        <a:bodyPr/>
        <a:lstStyle/>
        <a:p>
          <a:r>
            <a:rPr lang="de-DE" sz="2400" dirty="0"/>
            <a:t>Technische Entwicklungen </a:t>
          </a:r>
        </a:p>
      </dgm:t>
    </dgm:pt>
    <dgm:pt modelId="{B4E0F401-72F7-4CEA-B1D4-08557AFA5B59}" type="parTrans" cxnId="{133F9282-EBB6-49CC-9AFD-7FF2536140FB}">
      <dgm:prSet/>
      <dgm:spPr/>
      <dgm:t>
        <a:bodyPr/>
        <a:lstStyle/>
        <a:p>
          <a:endParaRPr lang="de-DE"/>
        </a:p>
      </dgm:t>
    </dgm:pt>
    <dgm:pt modelId="{A47E866E-3A05-4613-A9DD-462E88B12AF4}" type="sibTrans" cxnId="{133F9282-EBB6-49CC-9AFD-7FF2536140FB}">
      <dgm:prSet/>
      <dgm:spPr/>
      <dgm:t>
        <a:bodyPr/>
        <a:lstStyle/>
        <a:p>
          <a:endParaRPr lang="de-DE"/>
        </a:p>
      </dgm:t>
    </dgm:pt>
    <dgm:pt modelId="{4E97AA62-0F12-47DA-B3A7-5F285747ED98}">
      <dgm:prSet phldrT="[Text]"/>
      <dgm:spPr/>
      <dgm:t>
        <a:bodyPr/>
        <a:lstStyle/>
        <a:p>
          <a:r>
            <a:rPr lang="de-DE" dirty="0"/>
            <a:t>Zunehmende Digitalisierung, </a:t>
          </a:r>
          <a:r>
            <a:rPr lang="de-DE" dirty="0" err="1"/>
            <a:t>Medialisierung</a:t>
          </a:r>
          <a:r>
            <a:rPr lang="de-DE" dirty="0"/>
            <a:t> und Mobilisierung</a:t>
          </a:r>
        </a:p>
      </dgm:t>
    </dgm:pt>
    <dgm:pt modelId="{347EF9B7-0659-4006-9606-A0E6541CA4F9}" type="parTrans" cxnId="{FFA3AEBE-9CBF-4A6E-8C93-A02AB4408986}">
      <dgm:prSet/>
      <dgm:spPr/>
      <dgm:t>
        <a:bodyPr/>
        <a:lstStyle/>
        <a:p>
          <a:endParaRPr lang="de-DE"/>
        </a:p>
      </dgm:t>
    </dgm:pt>
    <dgm:pt modelId="{6A9D72D5-99C3-4F98-A920-1625799CA0DA}" type="sibTrans" cxnId="{FFA3AEBE-9CBF-4A6E-8C93-A02AB4408986}">
      <dgm:prSet/>
      <dgm:spPr/>
      <dgm:t>
        <a:bodyPr/>
        <a:lstStyle/>
        <a:p>
          <a:endParaRPr lang="de-DE"/>
        </a:p>
      </dgm:t>
    </dgm:pt>
    <dgm:pt modelId="{AB6EBDC3-D62C-4FEA-A7F4-876EEA7C0369}">
      <dgm:prSet phldrT="[Text]"/>
      <dgm:spPr/>
      <dgm:t>
        <a:bodyPr/>
        <a:lstStyle/>
        <a:p>
          <a:r>
            <a:rPr lang="de-DE" dirty="0"/>
            <a:t>Sinkender Anteil von Nachwuchskräften</a:t>
          </a:r>
        </a:p>
      </dgm:t>
    </dgm:pt>
    <dgm:pt modelId="{8BD88C85-4853-4E1A-94A9-01025ED65344}" type="parTrans" cxnId="{E7D9825B-6D20-414E-B5C8-EDE707E30304}">
      <dgm:prSet/>
      <dgm:spPr/>
      <dgm:t>
        <a:bodyPr/>
        <a:lstStyle/>
        <a:p>
          <a:endParaRPr lang="de-DE"/>
        </a:p>
      </dgm:t>
    </dgm:pt>
    <dgm:pt modelId="{6845A3AA-60D0-45C1-A1B4-8C499D73D2C1}" type="sibTrans" cxnId="{E7D9825B-6D20-414E-B5C8-EDE707E30304}">
      <dgm:prSet/>
      <dgm:spPr/>
      <dgm:t>
        <a:bodyPr/>
        <a:lstStyle/>
        <a:p>
          <a:endParaRPr lang="de-DE"/>
        </a:p>
      </dgm:t>
    </dgm:pt>
    <dgm:pt modelId="{AF4D9FAC-0F10-4B6A-9AB8-DDDFF2C6026D}">
      <dgm:prSet phldrT="[Text]"/>
      <dgm:spPr/>
      <dgm:t>
        <a:bodyPr/>
        <a:lstStyle/>
        <a:p>
          <a:r>
            <a:rPr lang="de-DE" dirty="0"/>
            <a:t>Mittelfristig abnehmender Anteil und abnehmende Anzahl von Erwerbspersonen</a:t>
          </a:r>
        </a:p>
      </dgm:t>
    </dgm:pt>
    <dgm:pt modelId="{AB4981CD-3A9E-4AF2-8726-E6F741D3E653}" type="parTrans" cxnId="{60918332-66BC-441D-ACE7-F04CF7A04A39}">
      <dgm:prSet/>
      <dgm:spPr/>
      <dgm:t>
        <a:bodyPr/>
        <a:lstStyle/>
        <a:p>
          <a:endParaRPr lang="de-DE"/>
        </a:p>
      </dgm:t>
    </dgm:pt>
    <dgm:pt modelId="{FD6B2535-BD54-47F9-853C-E25D740E5E72}" type="sibTrans" cxnId="{60918332-66BC-441D-ACE7-F04CF7A04A39}">
      <dgm:prSet/>
      <dgm:spPr/>
      <dgm:t>
        <a:bodyPr/>
        <a:lstStyle/>
        <a:p>
          <a:endParaRPr lang="de-DE"/>
        </a:p>
      </dgm:t>
    </dgm:pt>
    <dgm:pt modelId="{84CDAE30-442B-4087-81F7-DCB86D5DDC27}">
      <dgm:prSet phldrT="[Text]"/>
      <dgm:spPr/>
      <dgm:t>
        <a:bodyPr/>
        <a:lstStyle/>
        <a:p>
          <a:r>
            <a:rPr lang="de-DE" dirty="0"/>
            <a:t>Sinkender Bestand an Fachkräften</a:t>
          </a:r>
        </a:p>
      </dgm:t>
    </dgm:pt>
    <dgm:pt modelId="{13154202-EEC4-41BC-9034-FC08399C3ABA}" type="parTrans" cxnId="{2083D1B0-8532-462F-BBB3-07609770F541}">
      <dgm:prSet/>
      <dgm:spPr/>
      <dgm:t>
        <a:bodyPr/>
        <a:lstStyle/>
        <a:p>
          <a:endParaRPr lang="de-DE"/>
        </a:p>
      </dgm:t>
    </dgm:pt>
    <dgm:pt modelId="{15FCB79B-20C8-479F-BF7F-B9EEA81C619F}" type="sibTrans" cxnId="{2083D1B0-8532-462F-BBB3-07609770F541}">
      <dgm:prSet/>
      <dgm:spPr/>
      <dgm:t>
        <a:bodyPr/>
        <a:lstStyle/>
        <a:p>
          <a:endParaRPr lang="de-DE"/>
        </a:p>
      </dgm:t>
    </dgm:pt>
    <dgm:pt modelId="{0E757C4E-BA93-48B7-9663-818B16BBB227}">
      <dgm:prSet phldrT="[Text]"/>
      <dgm:spPr/>
      <dgm:t>
        <a:bodyPr/>
        <a:lstStyle/>
        <a:p>
          <a:r>
            <a:rPr lang="de-DE" dirty="0"/>
            <a:t>Verlängerung der Lebensarbeitszeit</a:t>
          </a:r>
        </a:p>
      </dgm:t>
    </dgm:pt>
    <dgm:pt modelId="{0BCED7BC-A8D0-4197-97BD-EF007ECB8991}" type="parTrans" cxnId="{2CDA2381-E84B-4A23-8906-96B40BCC9192}">
      <dgm:prSet/>
      <dgm:spPr/>
      <dgm:t>
        <a:bodyPr/>
        <a:lstStyle/>
        <a:p>
          <a:endParaRPr lang="de-DE"/>
        </a:p>
      </dgm:t>
    </dgm:pt>
    <dgm:pt modelId="{0EFEDDBA-8C47-4409-8D27-6B657F206588}" type="sibTrans" cxnId="{2CDA2381-E84B-4A23-8906-96B40BCC9192}">
      <dgm:prSet/>
      <dgm:spPr/>
      <dgm:t>
        <a:bodyPr/>
        <a:lstStyle/>
        <a:p>
          <a:endParaRPr lang="de-DE"/>
        </a:p>
      </dgm:t>
    </dgm:pt>
    <dgm:pt modelId="{316F2039-0CCA-43C8-859C-263D2965C473}">
      <dgm:prSet phldrT="[Text]"/>
      <dgm:spPr/>
      <dgm:t>
        <a:bodyPr/>
        <a:lstStyle/>
        <a:p>
          <a:r>
            <a:rPr lang="de-DE" dirty="0"/>
            <a:t>Zunehmende Beschleunigung von Abläufen</a:t>
          </a:r>
        </a:p>
      </dgm:t>
    </dgm:pt>
    <dgm:pt modelId="{85E9150F-773C-491A-9EB1-843DAA670289}" type="parTrans" cxnId="{37874809-6159-4C30-A508-A1BE4409E4BD}">
      <dgm:prSet/>
      <dgm:spPr/>
      <dgm:t>
        <a:bodyPr/>
        <a:lstStyle/>
        <a:p>
          <a:endParaRPr lang="de-DE"/>
        </a:p>
      </dgm:t>
    </dgm:pt>
    <dgm:pt modelId="{03AD0DFC-C834-4B86-90FE-300D923CD570}" type="sibTrans" cxnId="{37874809-6159-4C30-A508-A1BE4409E4BD}">
      <dgm:prSet/>
      <dgm:spPr/>
      <dgm:t>
        <a:bodyPr/>
        <a:lstStyle/>
        <a:p>
          <a:endParaRPr lang="de-DE"/>
        </a:p>
      </dgm:t>
    </dgm:pt>
    <dgm:pt modelId="{680FAF3C-C225-45D9-8E67-76A946C72EE9}">
      <dgm:prSet phldrT="[Text]"/>
      <dgm:spPr/>
      <dgm:t>
        <a:bodyPr/>
        <a:lstStyle/>
        <a:p>
          <a:r>
            <a:rPr lang="de-DE" dirty="0"/>
            <a:t>Steigende Veränderungsgeschwindigkeit</a:t>
          </a:r>
        </a:p>
      </dgm:t>
    </dgm:pt>
    <dgm:pt modelId="{2143AE62-A508-4C0E-A31F-245092F36224}" type="parTrans" cxnId="{92BB89CD-D9CB-42BD-A930-A47A2931509C}">
      <dgm:prSet/>
      <dgm:spPr/>
      <dgm:t>
        <a:bodyPr/>
        <a:lstStyle/>
        <a:p>
          <a:endParaRPr lang="de-DE"/>
        </a:p>
      </dgm:t>
    </dgm:pt>
    <dgm:pt modelId="{FB7F2166-8066-4A3A-AA91-B0606F876B92}" type="sibTrans" cxnId="{92BB89CD-D9CB-42BD-A930-A47A2931509C}">
      <dgm:prSet/>
      <dgm:spPr/>
      <dgm:t>
        <a:bodyPr/>
        <a:lstStyle/>
        <a:p>
          <a:endParaRPr lang="de-DE"/>
        </a:p>
      </dgm:t>
    </dgm:pt>
    <dgm:pt modelId="{EB9E25DB-D3CD-459A-82F2-7F7D0BA83887}">
      <dgm:prSet phldrT="[Text]"/>
      <dgm:spPr/>
      <dgm:t>
        <a:bodyPr/>
        <a:lstStyle/>
        <a:p>
          <a:r>
            <a:rPr lang="de-DE" dirty="0"/>
            <a:t>Verdichtung von Arbeit</a:t>
          </a:r>
        </a:p>
      </dgm:t>
    </dgm:pt>
    <dgm:pt modelId="{2F55F2A9-786C-4020-8D94-7D30F606D3DF}" type="parTrans" cxnId="{F4945EF6-043D-4D05-99DD-3CE750BBC418}">
      <dgm:prSet/>
      <dgm:spPr/>
      <dgm:t>
        <a:bodyPr/>
        <a:lstStyle/>
        <a:p>
          <a:endParaRPr lang="de-DE"/>
        </a:p>
      </dgm:t>
    </dgm:pt>
    <dgm:pt modelId="{3B390B37-D4D7-4566-B64D-BB3D7E01B59F}" type="sibTrans" cxnId="{F4945EF6-043D-4D05-99DD-3CE750BBC418}">
      <dgm:prSet/>
      <dgm:spPr/>
      <dgm:t>
        <a:bodyPr/>
        <a:lstStyle/>
        <a:p>
          <a:endParaRPr lang="de-DE"/>
        </a:p>
      </dgm:t>
    </dgm:pt>
    <dgm:pt modelId="{4F901631-76A5-4522-AFDE-DBCACD595538}">
      <dgm:prSet phldrT="[Text]"/>
      <dgm:spPr/>
      <dgm:t>
        <a:bodyPr/>
        <a:lstStyle/>
        <a:p>
          <a:r>
            <a:rPr lang="de-DE" dirty="0"/>
            <a:t>Steigende Komplexität</a:t>
          </a:r>
        </a:p>
      </dgm:t>
    </dgm:pt>
    <dgm:pt modelId="{E568715B-BF78-444E-AFE6-01CCF5111456}" type="parTrans" cxnId="{87609D36-45B1-43CD-8F9A-3326A4342D77}">
      <dgm:prSet/>
      <dgm:spPr/>
      <dgm:t>
        <a:bodyPr/>
        <a:lstStyle/>
        <a:p>
          <a:endParaRPr lang="de-DE"/>
        </a:p>
      </dgm:t>
    </dgm:pt>
    <dgm:pt modelId="{D3BC9BD9-140B-403E-9638-D98B5C663D1B}" type="sibTrans" cxnId="{87609D36-45B1-43CD-8F9A-3326A4342D77}">
      <dgm:prSet/>
      <dgm:spPr/>
      <dgm:t>
        <a:bodyPr/>
        <a:lstStyle/>
        <a:p>
          <a:endParaRPr lang="de-DE"/>
        </a:p>
      </dgm:t>
    </dgm:pt>
    <dgm:pt modelId="{0C4F30CA-8AB9-4651-A174-F092D58B269B}" type="pres">
      <dgm:prSet presAssocID="{97BBF0F0-BC55-4A27-9323-19F500FCCE4C}" presName="linear" presStyleCnt="0">
        <dgm:presLayoutVars>
          <dgm:animLvl val="lvl"/>
          <dgm:resizeHandles val="exact"/>
        </dgm:presLayoutVars>
      </dgm:prSet>
      <dgm:spPr/>
    </dgm:pt>
    <dgm:pt modelId="{C7B16CF8-FE0D-49C5-B19E-3C91A8312C9A}" type="pres">
      <dgm:prSet presAssocID="{4A69ED69-D163-48CA-BD14-A50E7423C365}" presName="parentText" presStyleLbl="node1" presStyleIdx="0" presStyleCnt="2" custLinFactNeighborX="126" custLinFactNeighborY="-8390">
        <dgm:presLayoutVars>
          <dgm:chMax val="0"/>
          <dgm:bulletEnabled val="1"/>
        </dgm:presLayoutVars>
      </dgm:prSet>
      <dgm:spPr/>
    </dgm:pt>
    <dgm:pt modelId="{2E7DD0EF-4E84-4AD5-8B0B-44D9EE517E63}" type="pres">
      <dgm:prSet presAssocID="{4A69ED69-D163-48CA-BD14-A50E7423C365}" presName="childText" presStyleLbl="revTx" presStyleIdx="0" presStyleCnt="2">
        <dgm:presLayoutVars>
          <dgm:bulletEnabled val="1"/>
        </dgm:presLayoutVars>
      </dgm:prSet>
      <dgm:spPr/>
    </dgm:pt>
    <dgm:pt modelId="{BAE037EE-997F-47FF-80D9-CC30F926B9E6}" type="pres">
      <dgm:prSet presAssocID="{BCFA0AC9-2405-4CC5-A263-298FF4AD7E5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EEC3D06-6FFD-4150-BEF6-0E25992743FA}" type="pres">
      <dgm:prSet presAssocID="{BCFA0AC9-2405-4CC5-A263-298FF4AD7E5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37874809-6159-4C30-A508-A1BE4409E4BD}" srcId="{BCFA0AC9-2405-4CC5-A263-298FF4AD7E52}" destId="{316F2039-0CCA-43C8-859C-263D2965C473}" srcOrd="1" destOrd="0" parTransId="{85E9150F-773C-491A-9EB1-843DAA670289}" sibTransId="{03AD0DFC-C834-4B86-90FE-300D923CD570}"/>
    <dgm:cxn modelId="{9E7DAD11-555D-4475-9A77-AA96053842CB}" srcId="{4A69ED69-D163-48CA-BD14-A50E7423C365}" destId="{99DD7654-0B7A-4D03-B0A5-5AC03C78A4D4}" srcOrd="0" destOrd="0" parTransId="{2A2B7E59-70B1-486B-A21C-B6939197A460}" sibTransId="{424A0000-4A30-4B61-9FE0-A409F0D31657}"/>
    <dgm:cxn modelId="{3049B42C-6F55-4FA3-AEEE-33C9B2ED220B}" type="presOf" srcId="{EB9E25DB-D3CD-459A-82F2-7F7D0BA83887}" destId="{4EEC3D06-6FFD-4150-BEF6-0E25992743FA}" srcOrd="0" destOrd="3" presId="urn:microsoft.com/office/officeart/2005/8/layout/vList2"/>
    <dgm:cxn modelId="{60918332-66BC-441D-ACE7-F04CF7A04A39}" srcId="{4A69ED69-D163-48CA-BD14-A50E7423C365}" destId="{AF4D9FAC-0F10-4B6A-9AB8-DDDFF2C6026D}" srcOrd="2" destOrd="0" parTransId="{AB4981CD-3A9E-4AF2-8726-E6F741D3E653}" sibTransId="{FD6B2535-BD54-47F9-853C-E25D740E5E72}"/>
    <dgm:cxn modelId="{87609D36-45B1-43CD-8F9A-3326A4342D77}" srcId="{BCFA0AC9-2405-4CC5-A263-298FF4AD7E52}" destId="{4F901631-76A5-4522-AFDE-DBCACD595538}" srcOrd="4" destOrd="0" parTransId="{E568715B-BF78-444E-AFE6-01CCF5111456}" sibTransId="{D3BC9BD9-140B-403E-9638-D98B5C663D1B}"/>
    <dgm:cxn modelId="{B5D8183B-AB14-4AEF-8CA3-0ABB76BA6E3A}" type="presOf" srcId="{4E97AA62-0F12-47DA-B3A7-5F285747ED98}" destId="{4EEC3D06-6FFD-4150-BEF6-0E25992743FA}" srcOrd="0" destOrd="0" presId="urn:microsoft.com/office/officeart/2005/8/layout/vList2"/>
    <dgm:cxn modelId="{E7D9825B-6D20-414E-B5C8-EDE707E30304}" srcId="{4A69ED69-D163-48CA-BD14-A50E7423C365}" destId="{AB6EBDC3-D62C-4FEA-A7F4-876EEA7C0369}" srcOrd="1" destOrd="0" parTransId="{8BD88C85-4853-4E1A-94A9-01025ED65344}" sibTransId="{6845A3AA-60D0-45C1-A1B4-8C499D73D2C1}"/>
    <dgm:cxn modelId="{47DCA863-F3E3-497E-9FDC-ED1DCE947858}" type="presOf" srcId="{BCFA0AC9-2405-4CC5-A263-298FF4AD7E52}" destId="{BAE037EE-997F-47FF-80D9-CC30F926B9E6}" srcOrd="0" destOrd="0" presId="urn:microsoft.com/office/officeart/2005/8/layout/vList2"/>
    <dgm:cxn modelId="{2E3A5C4D-2917-4EDA-9AE2-FF6185A6FE96}" type="presOf" srcId="{AF4D9FAC-0F10-4B6A-9AB8-DDDFF2C6026D}" destId="{2E7DD0EF-4E84-4AD5-8B0B-44D9EE517E63}" srcOrd="0" destOrd="2" presId="urn:microsoft.com/office/officeart/2005/8/layout/vList2"/>
    <dgm:cxn modelId="{8D9F2F6F-E611-4872-A2B1-DB7559974779}" type="presOf" srcId="{680FAF3C-C225-45D9-8E67-76A946C72EE9}" destId="{4EEC3D06-6FFD-4150-BEF6-0E25992743FA}" srcOrd="0" destOrd="2" presId="urn:microsoft.com/office/officeart/2005/8/layout/vList2"/>
    <dgm:cxn modelId="{AA71F251-34A7-4DE3-801D-1FEE49A28CF1}" type="presOf" srcId="{AB6EBDC3-D62C-4FEA-A7F4-876EEA7C0369}" destId="{2E7DD0EF-4E84-4AD5-8B0B-44D9EE517E63}" srcOrd="0" destOrd="1" presId="urn:microsoft.com/office/officeart/2005/8/layout/vList2"/>
    <dgm:cxn modelId="{E062B757-4A1B-4DE2-9C78-569DDA9F3656}" type="presOf" srcId="{99DD7654-0B7A-4D03-B0A5-5AC03C78A4D4}" destId="{2E7DD0EF-4E84-4AD5-8B0B-44D9EE517E63}" srcOrd="0" destOrd="0" presId="urn:microsoft.com/office/officeart/2005/8/layout/vList2"/>
    <dgm:cxn modelId="{CFB81779-8443-4515-B216-C7E71070355B}" type="presOf" srcId="{4A69ED69-D163-48CA-BD14-A50E7423C365}" destId="{C7B16CF8-FE0D-49C5-B19E-3C91A8312C9A}" srcOrd="0" destOrd="0" presId="urn:microsoft.com/office/officeart/2005/8/layout/vList2"/>
    <dgm:cxn modelId="{2CDA2381-E84B-4A23-8906-96B40BCC9192}" srcId="{4A69ED69-D163-48CA-BD14-A50E7423C365}" destId="{0E757C4E-BA93-48B7-9663-818B16BBB227}" srcOrd="4" destOrd="0" parTransId="{0BCED7BC-A8D0-4197-97BD-EF007ECB8991}" sibTransId="{0EFEDDBA-8C47-4409-8D27-6B657F206588}"/>
    <dgm:cxn modelId="{133F9282-EBB6-49CC-9AFD-7FF2536140FB}" srcId="{97BBF0F0-BC55-4A27-9323-19F500FCCE4C}" destId="{BCFA0AC9-2405-4CC5-A263-298FF4AD7E52}" srcOrd="1" destOrd="0" parTransId="{B4E0F401-72F7-4CEA-B1D4-08557AFA5B59}" sibTransId="{A47E866E-3A05-4613-A9DD-462E88B12AF4}"/>
    <dgm:cxn modelId="{41D131AC-0BA7-4C88-B013-E08F6747A178}" type="presOf" srcId="{0E757C4E-BA93-48B7-9663-818B16BBB227}" destId="{2E7DD0EF-4E84-4AD5-8B0B-44D9EE517E63}" srcOrd="0" destOrd="4" presId="urn:microsoft.com/office/officeart/2005/8/layout/vList2"/>
    <dgm:cxn modelId="{2083D1B0-8532-462F-BBB3-07609770F541}" srcId="{4A69ED69-D163-48CA-BD14-A50E7423C365}" destId="{84CDAE30-442B-4087-81F7-DCB86D5DDC27}" srcOrd="3" destOrd="0" parTransId="{13154202-EEC4-41BC-9034-FC08399C3ABA}" sibTransId="{15FCB79B-20C8-479F-BF7F-B9EEA81C619F}"/>
    <dgm:cxn modelId="{972C76B9-9C94-438F-872F-A2C8113BA60E}" type="presOf" srcId="{316F2039-0CCA-43C8-859C-263D2965C473}" destId="{4EEC3D06-6FFD-4150-BEF6-0E25992743FA}" srcOrd="0" destOrd="1" presId="urn:microsoft.com/office/officeart/2005/8/layout/vList2"/>
    <dgm:cxn modelId="{2A4636BD-B4C3-464A-9EF8-88370B89BC89}" srcId="{97BBF0F0-BC55-4A27-9323-19F500FCCE4C}" destId="{4A69ED69-D163-48CA-BD14-A50E7423C365}" srcOrd="0" destOrd="0" parTransId="{FECCEB9F-7FBB-46D6-A6E2-176E6FF85D04}" sibTransId="{B950F658-1ECE-4927-9745-78C490B374D7}"/>
    <dgm:cxn modelId="{FFA3AEBE-9CBF-4A6E-8C93-A02AB4408986}" srcId="{BCFA0AC9-2405-4CC5-A263-298FF4AD7E52}" destId="{4E97AA62-0F12-47DA-B3A7-5F285747ED98}" srcOrd="0" destOrd="0" parTransId="{347EF9B7-0659-4006-9606-A0E6541CA4F9}" sibTransId="{6A9D72D5-99C3-4F98-A920-1625799CA0DA}"/>
    <dgm:cxn modelId="{F7A1C2C3-A944-4574-85DD-AEE141EB8727}" type="presOf" srcId="{97BBF0F0-BC55-4A27-9323-19F500FCCE4C}" destId="{0C4F30CA-8AB9-4651-A174-F092D58B269B}" srcOrd="0" destOrd="0" presId="urn:microsoft.com/office/officeart/2005/8/layout/vList2"/>
    <dgm:cxn modelId="{A321C5C8-1995-4B52-9E1C-CC434CD83690}" type="presOf" srcId="{84CDAE30-442B-4087-81F7-DCB86D5DDC27}" destId="{2E7DD0EF-4E84-4AD5-8B0B-44D9EE517E63}" srcOrd="0" destOrd="3" presId="urn:microsoft.com/office/officeart/2005/8/layout/vList2"/>
    <dgm:cxn modelId="{92BB89CD-D9CB-42BD-A930-A47A2931509C}" srcId="{BCFA0AC9-2405-4CC5-A263-298FF4AD7E52}" destId="{680FAF3C-C225-45D9-8E67-76A946C72EE9}" srcOrd="2" destOrd="0" parTransId="{2143AE62-A508-4C0E-A31F-245092F36224}" sibTransId="{FB7F2166-8066-4A3A-AA91-B0606F876B92}"/>
    <dgm:cxn modelId="{F4945EF6-043D-4D05-99DD-3CE750BBC418}" srcId="{BCFA0AC9-2405-4CC5-A263-298FF4AD7E52}" destId="{EB9E25DB-D3CD-459A-82F2-7F7D0BA83887}" srcOrd="3" destOrd="0" parTransId="{2F55F2A9-786C-4020-8D94-7D30F606D3DF}" sibTransId="{3B390B37-D4D7-4566-B64D-BB3D7E01B59F}"/>
    <dgm:cxn modelId="{A43C43F8-8FDA-4AD0-AF44-718B9BD1FF07}" type="presOf" srcId="{4F901631-76A5-4522-AFDE-DBCACD595538}" destId="{4EEC3D06-6FFD-4150-BEF6-0E25992743FA}" srcOrd="0" destOrd="4" presId="urn:microsoft.com/office/officeart/2005/8/layout/vList2"/>
    <dgm:cxn modelId="{DD6E21F7-F3F4-4EE1-AA1E-C933DC568405}" type="presParOf" srcId="{0C4F30CA-8AB9-4651-A174-F092D58B269B}" destId="{C7B16CF8-FE0D-49C5-B19E-3C91A8312C9A}" srcOrd="0" destOrd="0" presId="urn:microsoft.com/office/officeart/2005/8/layout/vList2"/>
    <dgm:cxn modelId="{902F7346-33A4-4F97-B679-D16C170E945A}" type="presParOf" srcId="{0C4F30CA-8AB9-4651-A174-F092D58B269B}" destId="{2E7DD0EF-4E84-4AD5-8B0B-44D9EE517E63}" srcOrd="1" destOrd="0" presId="urn:microsoft.com/office/officeart/2005/8/layout/vList2"/>
    <dgm:cxn modelId="{25B48DCD-3732-41E9-8AA3-DC5C071369C8}" type="presParOf" srcId="{0C4F30CA-8AB9-4651-A174-F092D58B269B}" destId="{BAE037EE-997F-47FF-80D9-CC30F926B9E6}" srcOrd="2" destOrd="0" presId="urn:microsoft.com/office/officeart/2005/8/layout/vList2"/>
    <dgm:cxn modelId="{BB1E1B40-E624-4D2A-90F0-09A6D8C47124}" type="presParOf" srcId="{0C4F30CA-8AB9-4651-A174-F092D58B269B}" destId="{4EEC3D06-6FFD-4150-BEF6-0E25992743F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BBF0F0-BC55-4A27-9323-19F500FCCE4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A69ED69-D163-48CA-BD14-A50E7423C365}">
      <dgm:prSet phldrT="[Text]" custT="1"/>
      <dgm:spPr/>
      <dgm:t>
        <a:bodyPr/>
        <a:lstStyle/>
        <a:p>
          <a:r>
            <a:rPr lang="de-DE" sz="2400" dirty="0"/>
            <a:t>Ausrichtung zur Wissens- und Innovationsgesellschaft</a:t>
          </a:r>
        </a:p>
      </dgm:t>
    </dgm:pt>
    <dgm:pt modelId="{FECCEB9F-7FBB-46D6-A6E2-176E6FF85D04}" type="parTrans" cxnId="{2A4636BD-B4C3-464A-9EF8-88370B89BC89}">
      <dgm:prSet/>
      <dgm:spPr/>
      <dgm:t>
        <a:bodyPr/>
        <a:lstStyle/>
        <a:p>
          <a:endParaRPr lang="de-DE"/>
        </a:p>
      </dgm:t>
    </dgm:pt>
    <dgm:pt modelId="{B950F658-1ECE-4927-9745-78C490B374D7}" type="sibTrans" cxnId="{2A4636BD-B4C3-464A-9EF8-88370B89BC89}">
      <dgm:prSet/>
      <dgm:spPr/>
      <dgm:t>
        <a:bodyPr/>
        <a:lstStyle/>
        <a:p>
          <a:endParaRPr lang="de-DE"/>
        </a:p>
      </dgm:t>
    </dgm:pt>
    <dgm:pt modelId="{99DD7654-0B7A-4D03-B0A5-5AC03C78A4D4}">
      <dgm:prSet phldrT="[Text]"/>
      <dgm:spPr/>
      <dgm:t>
        <a:bodyPr/>
        <a:lstStyle/>
        <a:p>
          <a:r>
            <a:rPr lang="de-DE" dirty="0"/>
            <a:t>Spannungsfeld zwischen Kostendruck und Innovationsdruck</a:t>
          </a:r>
        </a:p>
      </dgm:t>
    </dgm:pt>
    <dgm:pt modelId="{2A2B7E59-70B1-486B-A21C-B6939197A460}" type="parTrans" cxnId="{9E7DAD11-555D-4475-9A77-AA96053842CB}">
      <dgm:prSet/>
      <dgm:spPr/>
      <dgm:t>
        <a:bodyPr/>
        <a:lstStyle/>
        <a:p>
          <a:endParaRPr lang="de-DE"/>
        </a:p>
      </dgm:t>
    </dgm:pt>
    <dgm:pt modelId="{424A0000-4A30-4B61-9FE0-A409F0D31657}" type="sibTrans" cxnId="{9E7DAD11-555D-4475-9A77-AA96053842CB}">
      <dgm:prSet/>
      <dgm:spPr/>
      <dgm:t>
        <a:bodyPr/>
        <a:lstStyle/>
        <a:p>
          <a:endParaRPr lang="de-DE"/>
        </a:p>
      </dgm:t>
    </dgm:pt>
    <dgm:pt modelId="{BCFA0AC9-2405-4CC5-A263-298FF4AD7E52}">
      <dgm:prSet phldrT="[Text]" custT="1"/>
      <dgm:spPr/>
      <dgm:t>
        <a:bodyPr/>
        <a:lstStyle/>
        <a:p>
          <a:r>
            <a:rPr lang="de-DE" sz="2400" dirty="0"/>
            <a:t>Nachhaltigkeit</a:t>
          </a:r>
        </a:p>
      </dgm:t>
    </dgm:pt>
    <dgm:pt modelId="{B4E0F401-72F7-4CEA-B1D4-08557AFA5B59}" type="parTrans" cxnId="{133F9282-EBB6-49CC-9AFD-7FF2536140FB}">
      <dgm:prSet/>
      <dgm:spPr/>
      <dgm:t>
        <a:bodyPr/>
        <a:lstStyle/>
        <a:p>
          <a:endParaRPr lang="de-DE"/>
        </a:p>
      </dgm:t>
    </dgm:pt>
    <dgm:pt modelId="{A47E866E-3A05-4613-A9DD-462E88B12AF4}" type="sibTrans" cxnId="{133F9282-EBB6-49CC-9AFD-7FF2536140FB}">
      <dgm:prSet/>
      <dgm:spPr/>
      <dgm:t>
        <a:bodyPr/>
        <a:lstStyle/>
        <a:p>
          <a:endParaRPr lang="de-DE"/>
        </a:p>
      </dgm:t>
    </dgm:pt>
    <dgm:pt modelId="{4E97AA62-0F12-47DA-B3A7-5F285747ED98}">
      <dgm:prSet phldrT="[Text]"/>
      <dgm:spPr/>
      <dgm:t>
        <a:bodyPr/>
        <a:lstStyle/>
        <a:p>
          <a:r>
            <a:rPr lang="de-DE" dirty="0"/>
            <a:t>Nachhaltigkeit im Umweltschutz und in der Energieeffizienz</a:t>
          </a:r>
        </a:p>
      </dgm:t>
    </dgm:pt>
    <dgm:pt modelId="{347EF9B7-0659-4006-9606-A0E6541CA4F9}" type="parTrans" cxnId="{FFA3AEBE-9CBF-4A6E-8C93-A02AB4408986}">
      <dgm:prSet/>
      <dgm:spPr/>
      <dgm:t>
        <a:bodyPr/>
        <a:lstStyle/>
        <a:p>
          <a:endParaRPr lang="de-DE"/>
        </a:p>
      </dgm:t>
    </dgm:pt>
    <dgm:pt modelId="{6A9D72D5-99C3-4F98-A920-1625799CA0DA}" type="sibTrans" cxnId="{FFA3AEBE-9CBF-4A6E-8C93-A02AB4408986}">
      <dgm:prSet/>
      <dgm:spPr/>
      <dgm:t>
        <a:bodyPr/>
        <a:lstStyle/>
        <a:p>
          <a:endParaRPr lang="de-DE"/>
        </a:p>
      </dgm:t>
    </dgm:pt>
    <dgm:pt modelId="{32D41954-DAA4-4258-9DC4-6E25345EFA98}">
      <dgm:prSet phldrT="[Text]"/>
      <dgm:spPr/>
      <dgm:t>
        <a:bodyPr/>
        <a:lstStyle/>
        <a:p>
          <a:r>
            <a:rPr lang="de-DE" dirty="0"/>
            <a:t>Bedeutungszuwachs von Wissen und Kompetenz als Wettbewerbsfaktor und als Treiber für Qualität, Zuverlässigkeit, Kundenzentriertheit</a:t>
          </a:r>
        </a:p>
      </dgm:t>
    </dgm:pt>
    <dgm:pt modelId="{0A554ED5-8EB1-466A-B2D8-C1EA588C3F0F}" type="parTrans" cxnId="{893301F3-FFD6-4B2C-BDDD-935566FC05D9}">
      <dgm:prSet/>
      <dgm:spPr/>
    </dgm:pt>
    <dgm:pt modelId="{2E32F348-0BDF-4D5F-9B35-4F89F5188BC4}" type="sibTrans" cxnId="{893301F3-FFD6-4B2C-BDDD-935566FC05D9}">
      <dgm:prSet/>
      <dgm:spPr/>
    </dgm:pt>
    <dgm:pt modelId="{4296AB72-6A89-473D-98E2-47E749B1FF67}">
      <dgm:prSet phldrT="[Text]"/>
      <dgm:spPr/>
      <dgm:t>
        <a:bodyPr/>
        <a:lstStyle/>
        <a:p>
          <a:r>
            <a:rPr lang="de-DE" dirty="0"/>
            <a:t>Steigende Wissensintensität am Arbeitsplatz</a:t>
          </a:r>
        </a:p>
      </dgm:t>
    </dgm:pt>
    <dgm:pt modelId="{0D218D10-00DE-48A1-A9B3-3EDE0777FFAF}" type="parTrans" cxnId="{5F5D98DD-E9FE-4570-87B9-FAD45B16786C}">
      <dgm:prSet/>
      <dgm:spPr/>
    </dgm:pt>
    <dgm:pt modelId="{F0A5F645-5BB0-4A36-8F17-D23633B32AFD}" type="sibTrans" cxnId="{5F5D98DD-E9FE-4570-87B9-FAD45B16786C}">
      <dgm:prSet/>
      <dgm:spPr/>
    </dgm:pt>
    <dgm:pt modelId="{C7E3A4DA-9E4B-43E9-B9E2-9E2405EB0C60}">
      <dgm:prSet phldrT="[Text]"/>
      <dgm:spPr/>
      <dgm:t>
        <a:bodyPr/>
        <a:lstStyle/>
        <a:p>
          <a:r>
            <a:rPr lang="de-DE" dirty="0"/>
            <a:t>Zunehmender Bedarf an Fachkräften (bei sinkendem Bestand an Fachkräften)</a:t>
          </a:r>
        </a:p>
      </dgm:t>
    </dgm:pt>
    <dgm:pt modelId="{FB44B034-DA8F-4749-BDF8-3E2CD913420D}" type="parTrans" cxnId="{C266DBD4-170E-4D53-8284-031821729042}">
      <dgm:prSet/>
      <dgm:spPr/>
    </dgm:pt>
    <dgm:pt modelId="{0D510937-95CC-4C95-85F5-BC44411BC3AC}" type="sibTrans" cxnId="{C266DBD4-170E-4D53-8284-031821729042}">
      <dgm:prSet/>
      <dgm:spPr/>
    </dgm:pt>
    <dgm:pt modelId="{4EEB5F45-493F-455C-9D0D-8D959EDB3EB3}">
      <dgm:prSet phldrT="[Text]"/>
      <dgm:spPr/>
      <dgm:t>
        <a:bodyPr/>
        <a:lstStyle/>
        <a:p>
          <a:r>
            <a:rPr lang="de-DE" dirty="0"/>
            <a:t>Berücksichtigung von Nachhaltigkeit in der Personalarbeit</a:t>
          </a:r>
        </a:p>
      </dgm:t>
    </dgm:pt>
    <dgm:pt modelId="{B88A52CE-FB2F-4A47-B837-B70A60710F7B}" type="parTrans" cxnId="{03E0152F-FD63-46CD-A56A-50CC2D96CECC}">
      <dgm:prSet/>
      <dgm:spPr/>
    </dgm:pt>
    <dgm:pt modelId="{21E3C997-69D6-4439-B400-7994B33BA8A7}" type="sibTrans" cxnId="{03E0152F-FD63-46CD-A56A-50CC2D96CECC}">
      <dgm:prSet/>
      <dgm:spPr/>
    </dgm:pt>
    <dgm:pt modelId="{B3642181-94B5-43FC-A5DE-832D161D2DE1}">
      <dgm:prSet phldrT="[Text]"/>
      <dgm:spPr/>
      <dgm:t>
        <a:bodyPr/>
        <a:lstStyle/>
        <a:p>
          <a:r>
            <a:rPr lang="de-DE" dirty="0"/>
            <a:t>Berücksichtigung der Nachhaltigkeit in der Unternehmenspolitik und Führung</a:t>
          </a:r>
        </a:p>
      </dgm:t>
    </dgm:pt>
    <dgm:pt modelId="{2C11AFF5-F1DC-4687-8F27-930E4F66486B}" type="parTrans" cxnId="{529874AA-6BDB-4CD4-B2BF-DCDC64FA3134}">
      <dgm:prSet/>
      <dgm:spPr/>
    </dgm:pt>
    <dgm:pt modelId="{3F6EC1A0-042C-414A-8324-5E946A6AE157}" type="sibTrans" cxnId="{529874AA-6BDB-4CD4-B2BF-DCDC64FA3134}">
      <dgm:prSet/>
      <dgm:spPr/>
    </dgm:pt>
    <dgm:pt modelId="{58294CC8-CFCF-4D70-BBD2-948FEF592A7F}">
      <dgm:prSet phldrT="[Text]"/>
      <dgm:spPr/>
      <dgm:t>
        <a:bodyPr/>
        <a:lstStyle/>
        <a:p>
          <a:r>
            <a:rPr lang="de-DE" dirty="0"/>
            <a:t>Notwendigkeit Balance zu halten</a:t>
          </a:r>
        </a:p>
      </dgm:t>
    </dgm:pt>
    <dgm:pt modelId="{FD2B40FD-01C8-47F2-AEBE-7BD7704BE295}" type="parTrans" cxnId="{282E23E5-EAF4-4C92-B782-8C192B18EF87}">
      <dgm:prSet/>
      <dgm:spPr/>
    </dgm:pt>
    <dgm:pt modelId="{DB35C59F-F5C4-4EEE-8B9C-ED98185A8BAF}" type="sibTrans" cxnId="{282E23E5-EAF4-4C92-B782-8C192B18EF87}">
      <dgm:prSet/>
      <dgm:spPr/>
    </dgm:pt>
    <dgm:pt modelId="{9598DD62-19BB-43A7-BC8F-FF63D99B3E5E}">
      <dgm:prSet phldrT="[Text]"/>
      <dgm:spPr/>
      <dgm:t>
        <a:bodyPr/>
        <a:lstStyle/>
        <a:p>
          <a:r>
            <a:rPr lang="de-DE" dirty="0"/>
            <a:t>Wunsch einiger Mitarbeiter nach </a:t>
          </a:r>
          <a:r>
            <a:rPr lang="de-DE" dirty="0" err="1"/>
            <a:t>Entschleunigung</a:t>
          </a:r>
          <a:endParaRPr lang="de-DE" dirty="0"/>
        </a:p>
      </dgm:t>
    </dgm:pt>
    <dgm:pt modelId="{CCA5AB91-F36C-432E-A87F-F9752D0B31E2}" type="parTrans" cxnId="{D873EDF5-92A9-4F74-9D23-D84A52B829F5}">
      <dgm:prSet/>
      <dgm:spPr/>
    </dgm:pt>
    <dgm:pt modelId="{E14039D8-7C51-4339-987E-F78FE828301E}" type="sibTrans" cxnId="{D873EDF5-92A9-4F74-9D23-D84A52B829F5}">
      <dgm:prSet/>
      <dgm:spPr/>
    </dgm:pt>
    <dgm:pt modelId="{0C4F30CA-8AB9-4651-A174-F092D58B269B}" type="pres">
      <dgm:prSet presAssocID="{97BBF0F0-BC55-4A27-9323-19F500FCCE4C}" presName="linear" presStyleCnt="0">
        <dgm:presLayoutVars>
          <dgm:animLvl val="lvl"/>
          <dgm:resizeHandles val="exact"/>
        </dgm:presLayoutVars>
      </dgm:prSet>
      <dgm:spPr/>
    </dgm:pt>
    <dgm:pt modelId="{C7B16CF8-FE0D-49C5-B19E-3C91A8312C9A}" type="pres">
      <dgm:prSet presAssocID="{4A69ED69-D163-48CA-BD14-A50E7423C365}" presName="parentText" presStyleLbl="node1" presStyleIdx="0" presStyleCnt="2" custLinFactNeighborX="126" custLinFactNeighborY="-8390">
        <dgm:presLayoutVars>
          <dgm:chMax val="0"/>
          <dgm:bulletEnabled val="1"/>
        </dgm:presLayoutVars>
      </dgm:prSet>
      <dgm:spPr/>
    </dgm:pt>
    <dgm:pt modelId="{2E7DD0EF-4E84-4AD5-8B0B-44D9EE517E63}" type="pres">
      <dgm:prSet presAssocID="{4A69ED69-D163-48CA-BD14-A50E7423C365}" presName="childText" presStyleLbl="revTx" presStyleIdx="0" presStyleCnt="2">
        <dgm:presLayoutVars>
          <dgm:bulletEnabled val="1"/>
        </dgm:presLayoutVars>
      </dgm:prSet>
      <dgm:spPr/>
    </dgm:pt>
    <dgm:pt modelId="{BAE037EE-997F-47FF-80D9-CC30F926B9E6}" type="pres">
      <dgm:prSet presAssocID="{BCFA0AC9-2405-4CC5-A263-298FF4AD7E5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EEC3D06-6FFD-4150-BEF6-0E25992743FA}" type="pres">
      <dgm:prSet presAssocID="{BCFA0AC9-2405-4CC5-A263-298FF4AD7E5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9E7DAD11-555D-4475-9A77-AA96053842CB}" srcId="{4A69ED69-D163-48CA-BD14-A50E7423C365}" destId="{99DD7654-0B7A-4D03-B0A5-5AC03C78A4D4}" srcOrd="0" destOrd="0" parTransId="{2A2B7E59-70B1-486B-A21C-B6939197A460}" sibTransId="{424A0000-4A30-4B61-9FE0-A409F0D31657}"/>
    <dgm:cxn modelId="{785E201A-0818-4C6C-A84F-02DBF5201DF6}" type="presOf" srcId="{32D41954-DAA4-4258-9DC4-6E25345EFA98}" destId="{2E7DD0EF-4E84-4AD5-8B0B-44D9EE517E63}" srcOrd="0" destOrd="1" presId="urn:microsoft.com/office/officeart/2005/8/layout/vList2"/>
    <dgm:cxn modelId="{03E0152F-FD63-46CD-A56A-50CC2D96CECC}" srcId="{BCFA0AC9-2405-4CC5-A263-298FF4AD7E52}" destId="{4EEB5F45-493F-455C-9D0D-8D959EDB3EB3}" srcOrd="1" destOrd="0" parTransId="{B88A52CE-FB2F-4A47-B837-B70A60710F7B}" sibTransId="{21E3C997-69D6-4439-B400-7994B33BA8A7}"/>
    <dgm:cxn modelId="{34BAC434-B3BF-4C2C-B67C-8D0BBA0E1A9F}" type="presOf" srcId="{BCFA0AC9-2405-4CC5-A263-298FF4AD7E52}" destId="{BAE037EE-997F-47FF-80D9-CC30F926B9E6}" srcOrd="0" destOrd="0" presId="urn:microsoft.com/office/officeart/2005/8/layout/vList2"/>
    <dgm:cxn modelId="{F1EC2435-E6FC-4AE0-B40B-1A6D2CE560A4}" type="presOf" srcId="{58294CC8-CFCF-4D70-BBD2-948FEF592A7F}" destId="{4EEC3D06-6FFD-4150-BEF6-0E25992743FA}" srcOrd="0" destOrd="3" presId="urn:microsoft.com/office/officeart/2005/8/layout/vList2"/>
    <dgm:cxn modelId="{1B06133F-D0C2-4DEE-9B0E-006E25EDC571}" type="presOf" srcId="{4EEB5F45-493F-455C-9D0D-8D959EDB3EB3}" destId="{4EEC3D06-6FFD-4150-BEF6-0E25992743FA}" srcOrd="0" destOrd="1" presId="urn:microsoft.com/office/officeart/2005/8/layout/vList2"/>
    <dgm:cxn modelId="{D02E5549-6F5E-4C7F-AF1C-F6AA518AA18E}" type="presOf" srcId="{4296AB72-6A89-473D-98E2-47E749B1FF67}" destId="{2E7DD0EF-4E84-4AD5-8B0B-44D9EE517E63}" srcOrd="0" destOrd="2" presId="urn:microsoft.com/office/officeart/2005/8/layout/vList2"/>
    <dgm:cxn modelId="{9EE0696F-5CAB-45E0-92AB-EC23A4416694}" type="presOf" srcId="{9598DD62-19BB-43A7-BC8F-FF63D99B3E5E}" destId="{4EEC3D06-6FFD-4150-BEF6-0E25992743FA}" srcOrd="0" destOrd="4" presId="urn:microsoft.com/office/officeart/2005/8/layout/vList2"/>
    <dgm:cxn modelId="{1D5B3C55-78F6-4AF1-A0BD-01792BF3DD18}" type="presOf" srcId="{4E97AA62-0F12-47DA-B3A7-5F285747ED98}" destId="{4EEC3D06-6FFD-4150-BEF6-0E25992743FA}" srcOrd="0" destOrd="0" presId="urn:microsoft.com/office/officeart/2005/8/layout/vList2"/>
    <dgm:cxn modelId="{133F9282-EBB6-49CC-9AFD-7FF2536140FB}" srcId="{97BBF0F0-BC55-4A27-9323-19F500FCCE4C}" destId="{BCFA0AC9-2405-4CC5-A263-298FF4AD7E52}" srcOrd="1" destOrd="0" parTransId="{B4E0F401-72F7-4CEA-B1D4-08557AFA5B59}" sibTransId="{A47E866E-3A05-4613-A9DD-462E88B12AF4}"/>
    <dgm:cxn modelId="{B169E486-02EA-48ED-8C24-40EAC5BB6CD7}" type="presOf" srcId="{99DD7654-0B7A-4D03-B0A5-5AC03C78A4D4}" destId="{2E7DD0EF-4E84-4AD5-8B0B-44D9EE517E63}" srcOrd="0" destOrd="0" presId="urn:microsoft.com/office/officeart/2005/8/layout/vList2"/>
    <dgm:cxn modelId="{3F2D4494-3BF3-4B3D-AC37-7F056F9999BB}" type="presOf" srcId="{C7E3A4DA-9E4B-43E9-B9E2-9E2405EB0C60}" destId="{2E7DD0EF-4E84-4AD5-8B0B-44D9EE517E63}" srcOrd="0" destOrd="3" presId="urn:microsoft.com/office/officeart/2005/8/layout/vList2"/>
    <dgm:cxn modelId="{0B41E8A0-7D8E-45FA-B442-34E57EF8431A}" type="presOf" srcId="{97BBF0F0-BC55-4A27-9323-19F500FCCE4C}" destId="{0C4F30CA-8AB9-4651-A174-F092D58B269B}" srcOrd="0" destOrd="0" presId="urn:microsoft.com/office/officeart/2005/8/layout/vList2"/>
    <dgm:cxn modelId="{529874AA-6BDB-4CD4-B2BF-DCDC64FA3134}" srcId="{BCFA0AC9-2405-4CC5-A263-298FF4AD7E52}" destId="{B3642181-94B5-43FC-A5DE-832D161D2DE1}" srcOrd="2" destOrd="0" parTransId="{2C11AFF5-F1DC-4687-8F27-930E4F66486B}" sibTransId="{3F6EC1A0-042C-414A-8324-5E946A6AE157}"/>
    <dgm:cxn modelId="{2A4636BD-B4C3-464A-9EF8-88370B89BC89}" srcId="{97BBF0F0-BC55-4A27-9323-19F500FCCE4C}" destId="{4A69ED69-D163-48CA-BD14-A50E7423C365}" srcOrd="0" destOrd="0" parTransId="{FECCEB9F-7FBB-46D6-A6E2-176E6FF85D04}" sibTransId="{B950F658-1ECE-4927-9745-78C490B374D7}"/>
    <dgm:cxn modelId="{FFA3AEBE-9CBF-4A6E-8C93-A02AB4408986}" srcId="{BCFA0AC9-2405-4CC5-A263-298FF4AD7E52}" destId="{4E97AA62-0F12-47DA-B3A7-5F285747ED98}" srcOrd="0" destOrd="0" parTransId="{347EF9B7-0659-4006-9606-A0E6541CA4F9}" sibTransId="{6A9D72D5-99C3-4F98-A920-1625799CA0DA}"/>
    <dgm:cxn modelId="{1DF0F7C2-3A50-45E3-B721-921350B0DF69}" type="presOf" srcId="{4A69ED69-D163-48CA-BD14-A50E7423C365}" destId="{C7B16CF8-FE0D-49C5-B19E-3C91A8312C9A}" srcOrd="0" destOrd="0" presId="urn:microsoft.com/office/officeart/2005/8/layout/vList2"/>
    <dgm:cxn modelId="{8B2531CF-D263-44DF-BCBC-FC478F9CB2A7}" type="presOf" srcId="{B3642181-94B5-43FC-A5DE-832D161D2DE1}" destId="{4EEC3D06-6FFD-4150-BEF6-0E25992743FA}" srcOrd="0" destOrd="2" presId="urn:microsoft.com/office/officeart/2005/8/layout/vList2"/>
    <dgm:cxn modelId="{C266DBD4-170E-4D53-8284-031821729042}" srcId="{4A69ED69-D163-48CA-BD14-A50E7423C365}" destId="{C7E3A4DA-9E4B-43E9-B9E2-9E2405EB0C60}" srcOrd="3" destOrd="0" parTransId="{FB44B034-DA8F-4749-BDF8-3E2CD913420D}" sibTransId="{0D510937-95CC-4C95-85F5-BC44411BC3AC}"/>
    <dgm:cxn modelId="{5F5D98DD-E9FE-4570-87B9-FAD45B16786C}" srcId="{4A69ED69-D163-48CA-BD14-A50E7423C365}" destId="{4296AB72-6A89-473D-98E2-47E749B1FF67}" srcOrd="2" destOrd="0" parTransId="{0D218D10-00DE-48A1-A9B3-3EDE0777FFAF}" sibTransId="{F0A5F645-5BB0-4A36-8F17-D23633B32AFD}"/>
    <dgm:cxn modelId="{282E23E5-EAF4-4C92-B782-8C192B18EF87}" srcId="{BCFA0AC9-2405-4CC5-A263-298FF4AD7E52}" destId="{58294CC8-CFCF-4D70-BBD2-948FEF592A7F}" srcOrd="3" destOrd="0" parTransId="{FD2B40FD-01C8-47F2-AEBE-7BD7704BE295}" sibTransId="{DB35C59F-F5C4-4EEE-8B9C-ED98185A8BAF}"/>
    <dgm:cxn modelId="{893301F3-FFD6-4B2C-BDDD-935566FC05D9}" srcId="{4A69ED69-D163-48CA-BD14-A50E7423C365}" destId="{32D41954-DAA4-4258-9DC4-6E25345EFA98}" srcOrd="1" destOrd="0" parTransId="{0A554ED5-8EB1-466A-B2D8-C1EA588C3F0F}" sibTransId="{2E32F348-0BDF-4D5F-9B35-4F89F5188BC4}"/>
    <dgm:cxn modelId="{D873EDF5-92A9-4F74-9D23-D84A52B829F5}" srcId="{BCFA0AC9-2405-4CC5-A263-298FF4AD7E52}" destId="{9598DD62-19BB-43A7-BC8F-FF63D99B3E5E}" srcOrd="4" destOrd="0" parTransId="{CCA5AB91-F36C-432E-A87F-F9752D0B31E2}" sibTransId="{E14039D8-7C51-4339-987E-F78FE828301E}"/>
    <dgm:cxn modelId="{5266CCD9-DEBB-4C8E-910F-C378451579D9}" type="presParOf" srcId="{0C4F30CA-8AB9-4651-A174-F092D58B269B}" destId="{C7B16CF8-FE0D-49C5-B19E-3C91A8312C9A}" srcOrd="0" destOrd="0" presId="urn:microsoft.com/office/officeart/2005/8/layout/vList2"/>
    <dgm:cxn modelId="{7C735F24-97AC-4FC1-8447-B67A0551EAD7}" type="presParOf" srcId="{0C4F30CA-8AB9-4651-A174-F092D58B269B}" destId="{2E7DD0EF-4E84-4AD5-8B0B-44D9EE517E63}" srcOrd="1" destOrd="0" presId="urn:microsoft.com/office/officeart/2005/8/layout/vList2"/>
    <dgm:cxn modelId="{FE36CC7F-02F6-4CEA-B2BF-C0F08A451533}" type="presParOf" srcId="{0C4F30CA-8AB9-4651-A174-F092D58B269B}" destId="{BAE037EE-997F-47FF-80D9-CC30F926B9E6}" srcOrd="2" destOrd="0" presId="urn:microsoft.com/office/officeart/2005/8/layout/vList2"/>
    <dgm:cxn modelId="{D00EA60F-BF08-40E5-BC13-7C0C4A3D6884}" type="presParOf" srcId="{0C4F30CA-8AB9-4651-A174-F092D58B269B}" destId="{4EEC3D06-6FFD-4150-BEF6-0E25992743F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BBF0F0-BC55-4A27-9323-19F500FCCE4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A69ED69-D163-48CA-BD14-A50E7423C365}">
      <dgm:prSet phldrT="[Text]" custT="1"/>
      <dgm:spPr/>
      <dgm:t>
        <a:bodyPr/>
        <a:lstStyle/>
        <a:p>
          <a:r>
            <a:rPr lang="de-DE" sz="2400" dirty="0"/>
            <a:t>Frauen</a:t>
          </a:r>
        </a:p>
      </dgm:t>
    </dgm:pt>
    <dgm:pt modelId="{FECCEB9F-7FBB-46D6-A6E2-176E6FF85D04}" type="parTrans" cxnId="{2A4636BD-B4C3-464A-9EF8-88370B89BC89}">
      <dgm:prSet/>
      <dgm:spPr/>
      <dgm:t>
        <a:bodyPr/>
        <a:lstStyle/>
        <a:p>
          <a:endParaRPr lang="de-DE"/>
        </a:p>
      </dgm:t>
    </dgm:pt>
    <dgm:pt modelId="{B950F658-1ECE-4927-9745-78C490B374D7}" type="sibTrans" cxnId="{2A4636BD-B4C3-464A-9EF8-88370B89BC89}">
      <dgm:prSet/>
      <dgm:spPr/>
      <dgm:t>
        <a:bodyPr/>
        <a:lstStyle/>
        <a:p>
          <a:endParaRPr lang="de-DE"/>
        </a:p>
      </dgm:t>
    </dgm:pt>
    <dgm:pt modelId="{99DD7654-0B7A-4D03-B0A5-5AC03C78A4D4}">
      <dgm:prSet phldrT="[Text]"/>
      <dgm:spPr/>
      <dgm:t>
        <a:bodyPr/>
        <a:lstStyle/>
        <a:p>
          <a:r>
            <a:rPr lang="de-DE" dirty="0"/>
            <a:t>Egalisierung des Bildungsniveaus zwischen den Geschlechtern</a:t>
          </a:r>
        </a:p>
      </dgm:t>
    </dgm:pt>
    <dgm:pt modelId="{2A2B7E59-70B1-486B-A21C-B6939197A460}" type="parTrans" cxnId="{9E7DAD11-555D-4475-9A77-AA96053842CB}">
      <dgm:prSet/>
      <dgm:spPr/>
      <dgm:t>
        <a:bodyPr/>
        <a:lstStyle/>
        <a:p>
          <a:endParaRPr lang="de-DE"/>
        </a:p>
      </dgm:t>
    </dgm:pt>
    <dgm:pt modelId="{424A0000-4A30-4B61-9FE0-A409F0D31657}" type="sibTrans" cxnId="{9E7DAD11-555D-4475-9A77-AA96053842CB}">
      <dgm:prSet/>
      <dgm:spPr/>
      <dgm:t>
        <a:bodyPr/>
        <a:lstStyle/>
        <a:p>
          <a:endParaRPr lang="de-DE"/>
        </a:p>
      </dgm:t>
    </dgm:pt>
    <dgm:pt modelId="{BCFA0AC9-2405-4CC5-A263-298FF4AD7E52}">
      <dgm:prSet phldrT="[Text]" custT="1"/>
      <dgm:spPr/>
      <dgm:t>
        <a:bodyPr/>
        <a:lstStyle/>
        <a:p>
          <a:r>
            <a:rPr lang="de-DE" sz="2400" dirty="0"/>
            <a:t>Gesellschaftlicher Wertewandel</a:t>
          </a:r>
        </a:p>
      </dgm:t>
    </dgm:pt>
    <dgm:pt modelId="{B4E0F401-72F7-4CEA-B1D4-08557AFA5B59}" type="parTrans" cxnId="{133F9282-EBB6-49CC-9AFD-7FF2536140FB}">
      <dgm:prSet/>
      <dgm:spPr/>
      <dgm:t>
        <a:bodyPr/>
        <a:lstStyle/>
        <a:p>
          <a:endParaRPr lang="de-DE"/>
        </a:p>
      </dgm:t>
    </dgm:pt>
    <dgm:pt modelId="{A47E866E-3A05-4613-A9DD-462E88B12AF4}" type="sibTrans" cxnId="{133F9282-EBB6-49CC-9AFD-7FF2536140FB}">
      <dgm:prSet/>
      <dgm:spPr/>
      <dgm:t>
        <a:bodyPr/>
        <a:lstStyle/>
        <a:p>
          <a:endParaRPr lang="de-DE"/>
        </a:p>
      </dgm:t>
    </dgm:pt>
    <dgm:pt modelId="{4E97AA62-0F12-47DA-B3A7-5F285747ED98}">
      <dgm:prSet phldrT="[Text]"/>
      <dgm:spPr/>
      <dgm:t>
        <a:bodyPr/>
        <a:lstStyle/>
        <a:p>
          <a:r>
            <a:rPr lang="de-DE" dirty="0"/>
            <a:t>Wertepluralität aufgrund von Unterschieden in den Denk- und Handlungsmustern von Generationen</a:t>
          </a:r>
        </a:p>
      </dgm:t>
    </dgm:pt>
    <dgm:pt modelId="{347EF9B7-0659-4006-9606-A0E6541CA4F9}" type="parTrans" cxnId="{FFA3AEBE-9CBF-4A6E-8C93-A02AB4408986}">
      <dgm:prSet/>
      <dgm:spPr/>
      <dgm:t>
        <a:bodyPr/>
        <a:lstStyle/>
        <a:p>
          <a:endParaRPr lang="de-DE"/>
        </a:p>
      </dgm:t>
    </dgm:pt>
    <dgm:pt modelId="{6A9D72D5-99C3-4F98-A920-1625799CA0DA}" type="sibTrans" cxnId="{FFA3AEBE-9CBF-4A6E-8C93-A02AB4408986}">
      <dgm:prSet/>
      <dgm:spPr/>
      <dgm:t>
        <a:bodyPr/>
        <a:lstStyle/>
        <a:p>
          <a:endParaRPr lang="de-DE"/>
        </a:p>
      </dgm:t>
    </dgm:pt>
    <dgm:pt modelId="{4CDCA062-C77D-4762-B81C-360B21E2296E}">
      <dgm:prSet phldrT="[Text]"/>
      <dgm:spPr/>
      <dgm:t>
        <a:bodyPr/>
        <a:lstStyle/>
        <a:p>
          <a:r>
            <a:rPr lang="de-DE" dirty="0"/>
            <a:t>Steigender Anteil von Frauen auf dem Arbeitsmarkt</a:t>
          </a:r>
        </a:p>
      </dgm:t>
    </dgm:pt>
    <dgm:pt modelId="{71279728-5CE7-45F9-91A9-72C916C2560E}" type="parTrans" cxnId="{365AD76F-7664-42AF-B5BA-6F10EAD4E887}">
      <dgm:prSet/>
      <dgm:spPr/>
    </dgm:pt>
    <dgm:pt modelId="{0DBDB934-E2CC-4625-8A19-7C3B72194526}" type="sibTrans" cxnId="{365AD76F-7664-42AF-B5BA-6F10EAD4E887}">
      <dgm:prSet/>
      <dgm:spPr/>
    </dgm:pt>
    <dgm:pt modelId="{089A8B7B-FF0A-4B91-91DE-992C479C5200}">
      <dgm:prSet phldrT="[Text]"/>
      <dgm:spPr/>
      <dgm:t>
        <a:bodyPr/>
        <a:lstStyle/>
        <a:p>
          <a:r>
            <a:rPr lang="de-DE" dirty="0"/>
            <a:t>Veränderung des Rollenverständnisses</a:t>
          </a:r>
        </a:p>
      </dgm:t>
    </dgm:pt>
    <dgm:pt modelId="{E1212028-254B-453F-B2A1-9B27867F90F7}" type="parTrans" cxnId="{3AF1657E-326F-4190-A618-E05C5DE6364F}">
      <dgm:prSet/>
      <dgm:spPr/>
    </dgm:pt>
    <dgm:pt modelId="{31F3DD1C-D50F-484A-AA80-04FDCFEE813F}" type="sibTrans" cxnId="{3AF1657E-326F-4190-A618-E05C5DE6364F}">
      <dgm:prSet/>
      <dgm:spPr/>
    </dgm:pt>
    <dgm:pt modelId="{2746F70F-F96B-4721-B655-994D7603EC3F}">
      <dgm:prSet phldrT="[Text]"/>
      <dgm:spPr/>
      <dgm:t>
        <a:bodyPr/>
        <a:lstStyle/>
        <a:p>
          <a:r>
            <a:rPr lang="de-DE" dirty="0"/>
            <a:t>Trend zu ununterbrochenen bzw. nur kurzfristig unterbrochenen Erwerbsbiografien</a:t>
          </a:r>
        </a:p>
      </dgm:t>
    </dgm:pt>
    <dgm:pt modelId="{43986721-7EA7-480C-968A-267A5DA9A6E4}" type="parTrans" cxnId="{453C3B05-AF4B-4D94-9152-1C5A4CFA5249}">
      <dgm:prSet/>
      <dgm:spPr/>
    </dgm:pt>
    <dgm:pt modelId="{90200F2A-F137-4F9A-BAB8-C1902ED8C5A7}" type="sibTrans" cxnId="{453C3B05-AF4B-4D94-9152-1C5A4CFA5249}">
      <dgm:prSet/>
      <dgm:spPr/>
    </dgm:pt>
    <dgm:pt modelId="{4BA001D8-036A-4DF0-8416-594B6BA0E154}">
      <dgm:prSet phldrT="[Text]"/>
      <dgm:spPr/>
      <dgm:t>
        <a:bodyPr/>
        <a:lstStyle/>
        <a:p>
          <a:r>
            <a:rPr lang="de-DE" dirty="0"/>
            <a:t>Zunehmender Anteil von Frauen in Fach- und Führungspositionen</a:t>
          </a:r>
        </a:p>
      </dgm:t>
    </dgm:pt>
    <dgm:pt modelId="{2CC1918F-80E8-470E-A3EA-FF6028D50DF6}" type="parTrans" cxnId="{B4BED7E8-22C2-47D7-8F56-5FF35EC15D78}">
      <dgm:prSet/>
      <dgm:spPr/>
    </dgm:pt>
    <dgm:pt modelId="{06EB281B-EB92-45D1-A62B-CF932FD16071}" type="sibTrans" cxnId="{B4BED7E8-22C2-47D7-8F56-5FF35EC15D78}">
      <dgm:prSet/>
      <dgm:spPr/>
    </dgm:pt>
    <dgm:pt modelId="{35F7DC92-1BD8-4508-A13A-9C776DDA4375}">
      <dgm:prSet phldrT="[Text]"/>
      <dgm:spPr/>
      <dgm:t>
        <a:bodyPr/>
        <a:lstStyle/>
        <a:p>
          <a:r>
            <a:rPr lang="de-DE" dirty="0"/>
            <a:t>Entwicklung in Richtung der Individualisierung</a:t>
          </a:r>
        </a:p>
      </dgm:t>
    </dgm:pt>
    <dgm:pt modelId="{5C1D4BC7-C71C-473F-8685-582924DBFE23}" type="parTrans" cxnId="{0376DF7F-CCBA-4B93-A67B-C83049B362AD}">
      <dgm:prSet/>
      <dgm:spPr/>
    </dgm:pt>
    <dgm:pt modelId="{430CFA4D-09DF-4B12-88BE-874562DBE054}" type="sibTrans" cxnId="{0376DF7F-CCBA-4B93-A67B-C83049B362AD}">
      <dgm:prSet/>
      <dgm:spPr/>
    </dgm:pt>
    <dgm:pt modelId="{5D805A38-B874-4EB3-BB33-7520CAB7B33B}">
      <dgm:prSet phldrT="[Text]"/>
      <dgm:spPr/>
      <dgm:t>
        <a:bodyPr/>
        <a:lstStyle/>
        <a:p>
          <a:r>
            <a:rPr lang="de-DE" dirty="0"/>
            <a:t>Umgang mit Vielfalt (Gender, Kulturen, Generationen, Alter, sexuelle Orientierung etc.)</a:t>
          </a:r>
        </a:p>
      </dgm:t>
    </dgm:pt>
    <dgm:pt modelId="{E1D1FC20-3D2D-44A8-9BE4-1584DFD48E0A}" type="parTrans" cxnId="{12A5C63D-8C50-4BB9-94F7-DC8BEE1E551D}">
      <dgm:prSet/>
      <dgm:spPr/>
    </dgm:pt>
    <dgm:pt modelId="{C5C17459-DC58-4943-B7B4-F522E5709706}" type="sibTrans" cxnId="{12A5C63D-8C50-4BB9-94F7-DC8BEE1E551D}">
      <dgm:prSet/>
      <dgm:spPr/>
    </dgm:pt>
    <dgm:pt modelId="{0C4F30CA-8AB9-4651-A174-F092D58B269B}" type="pres">
      <dgm:prSet presAssocID="{97BBF0F0-BC55-4A27-9323-19F500FCCE4C}" presName="linear" presStyleCnt="0">
        <dgm:presLayoutVars>
          <dgm:animLvl val="lvl"/>
          <dgm:resizeHandles val="exact"/>
        </dgm:presLayoutVars>
      </dgm:prSet>
      <dgm:spPr/>
    </dgm:pt>
    <dgm:pt modelId="{C7B16CF8-FE0D-49C5-B19E-3C91A8312C9A}" type="pres">
      <dgm:prSet presAssocID="{4A69ED69-D163-48CA-BD14-A50E7423C365}" presName="parentText" presStyleLbl="node1" presStyleIdx="0" presStyleCnt="2" custLinFactNeighborX="126" custLinFactNeighborY="-8390">
        <dgm:presLayoutVars>
          <dgm:chMax val="0"/>
          <dgm:bulletEnabled val="1"/>
        </dgm:presLayoutVars>
      </dgm:prSet>
      <dgm:spPr/>
    </dgm:pt>
    <dgm:pt modelId="{2E7DD0EF-4E84-4AD5-8B0B-44D9EE517E63}" type="pres">
      <dgm:prSet presAssocID="{4A69ED69-D163-48CA-BD14-A50E7423C365}" presName="childText" presStyleLbl="revTx" presStyleIdx="0" presStyleCnt="2">
        <dgm:presLayoutVars>
          <dgm:bulletEnabled val="1"/>
        </dgm:presLayoutVars>
      </dgm:prSet>
      <dgm:spPr/>
    </dgm:pt>
    <dgm:pt modelId="{BAE037EE-997F-47FF-80D9-CC30F926B9E6}" type="pres">
      <dgm:prSet presAssocID="{BCFA0AC9-2405-4CC5-A263-298FF4AD7E5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EEC3D06-6FFD-4150-BEF6-0E25992743FA}" type="pres">
      <dgm:prSet presAssocID="{BCFA0AC9-2405-4CC5-A263-298FF4AD7E5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53C3B05-AF4B-4D94-9152-1C5A4CFA5249}" srcId="{4A69ED69-D163-48CA-BD14-A50E7423C365}" destId="{2746F70F-F96B-4721-B655-994D7603EC3F}" srcOrd="3" destOrd="0" parTransId="{43986721-7EA7-480C-968A-267A5DA9A6E4}" sibTransId="{90200F2A-F137-4F9A-BAB8-C1902ED8C5A7}"/>
    <dgm:cxn modelId="{9E7DAD11-555D-4475-9A77-AA96053842CB}" srcId="{4A69ED69-D163-48CA-BD14-A50E7423C365}" destId="{99DD7654-0B7A-4D03-B0A5-5AC03C78A4D4}" srcOrd="0" destOrd="0" parTransId="{2A2B7E59-70B1-486B-A21C-B6939197A460}" sibTransId="{424A0000-4A30-4B61-9FE0-A409F0D31657}"/>
    <dgm:cxn modelId="{58ABCF22-0D7C-4117-B322-5C06E0D909CB}" type="presOf" srcId="{35F7DC92-1BD8-4508-A13A-9C776DDA4375}" destId="{4EEC3D06-6FFD-4150-BEF6-0E25992743FA}" srcOrd="0" destOrd="1" presId="urn:microsoft.com/office/officeart/2005/8/layout/vList2"/>
    <dgm:cxn modelId="{6F17D529-6EC3-42F6-86E2-581D4BDAF098}" type="presOf" srcId="{4CDCA062-C77D-4762-B81C-360B21E2296E}" destId="{2E7DD0EF-4E84-4AD5-8B0B-44D9EE517E63}" srcOrd="0" destOrd="1" presId="urn:microsoft.com/office/officeart/2005/8/layout/vList2"/>
    <dgm:cxn modelId="{12A5C63D-8C50-4BB9-94F7-DC8BEE1E551D}" srcId="{BCFA0AC9-2405-4CC5-A263-298FF4AD7E52}" destId="{5D805A38-B874-4EB3-BB33-7520CAB7B33B}" srcOrd="2" destOrd="0" parTransId="{E1D1FC20-3D2D-44A8-9BE4-1584DFD48E0A}" sibTransId="{C5C17459-DC58-4943-B7B4-F522E5709706}"/>
    <dgm:cxn modelId="{AD1F4F62-4C09-47F7-8D83-E17DF7B08E85}" type="presOf" srcId="{BCFA0AC9-2405-4CC5-A263-298FF4AD7E52}" destId="{BAE037EE-997F-47FF-80D9-CC30F926B9E6}" srcOrd="0" destOrd="0" presId="urn:microsoft.com/office/officeart/2005/8/layout/vList2"/>
    <dgm:cxn modelId="{365AD76F-7664-42AF-B5BA-6F10EAD4E887}" srcId="{4A69ED69-D163-48CA-BD14-A50E7423C365}" destId="{4CDCA062-C77D-4762-B81C-360B21E2296E}" srcOrd="1" destOrd="0" parTransId="{71279728-5CE7-45F9-91A9-72C916C2560E}" sibTransId="{0DBDB934-E2CC-4625-8A19-7C3B72194526}"/>
    <dgm:cxn modelId="{3AF1657E-326F-4190-A618-E05C5DE6364F}" srcId="{4A69ED69-D163-48CA-BD14-A50E7423C365}" destId="{089A8B7B-FF0A-4B91-91DE-992C479C5200}" srcOrd="2" destOrd="0" parTransId="{E1212028-254B-453F-B2A1-9B27867F90F7}" sibTransId="{31F3DD1C-D50F-484A-AA80-04FDCFEE813F}"/>
    <dgm:cxn modelId="{0376DF7F-CCBA-4B93-A67B-C83049B362AD}" srcId="{BCFA0AC9-2405-4CC5-A263-298FF4AD7E52}" destId="{35F7DC92-1BD8-4508-A13A-9C776DDA4375}" srcOrd="1" destOrd="0" parTransId="{5C1D4BC7-C71C-473F-8685-582924DBFE23}" sibTransId="{430CFA4D-09DF-4B12-88BE-874562DBE054}"/>
    <dgm:cxn modelId="{133F9282-EBB6-49CC-9AFD-7FF2536140FB}" srcId="{97BBF0F0-BC55-4A27-9323-19F500FCCE4C}" destId="{BCFA0AC9-2405-4CC5-A263-298FF4AD7E52}" srcOrd="1" destOrd="0" parTransId="{B4E0F401-72F7-4CEA-B1D4-08557AFA5B59}" sibTransId="{A47E866E-3A05-4613-A9DD-462E88B12AF4}"/>
    <dgm:cxn modelId="{BE689394-0302-448B-93DD-864427A015BB}" type="presOf" srcId="{97BBF0F0-BC55-4A27-9323-19F500FCCE4C}" destId="{0C4F30CA-8AB9-4651-A174-F092D58B269B}" srcOrd="0" destOrd="0" presId="urn:microsoft.com/office/officeart/2005/8/layout/vList2"/>
    <dgm:cxn modelId="{7939E194-E0B9-4483-8BD9-5D0C7CD60DF2}" type="presOf" srcId="{2746F70F-F96B-4721-B655-994D7603EC3F}" destId="{2E7DD0EF-4E84-4AD5-8B0B-44D9EE517E63}" srcOrd="0" destOrd="3" presId="urn:microsoft.com/office/officeart/2005/8/layout/vList2"/>
    <dgm:cxn modelId="{2EE64FA9-6DA9-4ABD-9FD6-C84111BB82FA}" type="presOf" srcId="{4BA001D8-036A-4DF0-8416-594B6BA0E154}" destId="{2E7DD0EF-4E84-4AD5-8B0B-44D9EE517E63}" srcOrd="0" destOrd="4" presId="urn:microsoft.com/office/officeart/2005/8/layout/vList2"/>
    <dgm:cxn modelId="{98383CAC-7378-4A19-A61E-2C79C6860359}" type="presOf" srcId="{089A8B7B-FF0A-4B91-91DE-992C479C5200}" destId="{2E7DD0EF-4E84-4AD5-8B0B-44D9EE517E63}" srcOrd="0" destOrd="2" presId="urn:microsoft.com/office/officeart/2005/8/layout/vList2"/>
    <dgm:cxn modelId="{47F367B0-568E-4D3D-AA1A-40BED1199CDD}" type="presOf" srcId="{99DD7654-0B7A-4D03-B0A5-5AC03C78A4D4}" destId="{2E7DD0EF-4E84-4AD5-8B0B-44D9EE517E63}" srcOrd="0" destOrd="0" presId="urn:microsoft.com/office/officeart/2005/8/layout/vList2"/>
    <dgm:cxn modelId="{2A4636BD-B4C3-464A-9EF8-88370B89BC89}" srcId="{97BBF0F0-BC55-4A27-9323-19F500FCCE4C}" destId="{4A69ED69-D163-48CA-BD14-A50E7423C365}" srcOrd="0" destOrd="0" parTransId="{FECCEB9F-7FBB-46D6-A6E2-176E6FF85D04}" sibTransId="{B950F658-1ECE-4927-9745-78C490B374D7}"/>
    <dgm:cxn modelId="{FFA3AEBE-9CBF-4A6E-8C93-A02AB4408986}" srcId="{BCFA0AC9-2405-4CC5-A263-298FF4AD7E52}" destId="{4E97AA62-0F12-47DA-B3A7-5F285747ED98}" srcOrd="0" destOrd="0" parTransId="{347EF9B7-0659-4006-9606-A0E6541CA4F9}" sibTransId="{6A9D72D5-99C3-4F98-A920-1625799CA0DA}"/>
    <dgm:cxn modelId="{89E3AAE6-371A-4390-9F9F-858CC5548C75}" type="presOf" srcId="{4A69ED69-D163-48CA-BD14-A50E7423C365}" destId="{C7B16CF8-FE0D-49C5-B19E-3C91A8312C9A}" srcOrd="0" destOrd="0" presId="urn:microsoft.com/office/officeart/2005/8/layout/vList2"/>
    <dgm:cxn modelId="{08BF3DE7-A8CE-4AF0-B51B-DBE7559F8147}" type="presOf" srcId="{4E97AA62-0F12-47DA-B3A7-5F285747ED98}" destId="{4EEC3D06-6FFD-4150-BEF6-0E25992743FA}" srcOrd="0" destOrd="0" presId="urn:microsoft.com/office/officeart/2005/8/layout/vList2"/>
    <dgm:cxn modelId="{B4BED7E8-22C2-47D7-8F56-5FF35EC15D78}" srcId="{4A69ED69-D163-48CA-BD14-A50E7423C365}" destId="{4BA001D8-036A-4DF0-8416-594B6BA0E154}" srcOrd="4" destOrd="0" parTransId="{2CC1918F-80E8-470E-A3EA-FF6028D50DF6}" sibTransId="{06EB281B-EB92-45D1-A62B-CF932FD16071}"/>
    <dgm:cxn modelId="{EDE787EA-DC03-4880-AC13-2F6A08D745C4}" type="presOf" srcId="{5D805A38-B874-4EB3-BB33-7520CAB7B33B}" destId="{4EEC3D06-6FFD-4150-BEF6-0E25992743FA}" srcOrd="0" destOrd="2" presId="urn:microsoft.com/office/officeart/2005/8/layout/vList2"/>
    <dgm:cxn modelId="{2891F938-FB3C-4620-B33F-3E2C809076D0}" type="presParOf" srcId="{0C4F30CA-8AB9-4651-A174-F092D58B269B}" destId="{C7B16CF8-FE0D-49C5-B19E-3C91A8312C9A}" srcOrd="0" destOrd="0" presId="urn:microsoft.com/office/officeart/2005/8/layout/vList2"/>
    <dgm:cxn modelId="{443AE124-29C5-46B3-99D2-5D650DE15686}" type="presParOf" srcId="{0C4F30CA-8AB9-4651-A174-F092D58B269B}" destId="{2E7DD0EF-4E84-4AD5-8B0B-44D9EE517E63}" srcOrd="1" destOrd="0" presId="urn:microsoft.com/office/officeart/2005/8/layout/vList2"/>
    <dgm:cxn modelId="{47ADECF6-C429-47EC-A5E1-C70899E50FA3}" type="presParOf" srcId="{0C4F30CA-8AB9-4651-A174-F092D58B269B}" destId="{BAE037EE-997F-47FF-80D9-CC30F926B9E6}" srcOrd="2" destOrd="0" presId="urn:microsoft.com/office/officeart/2005/8/layout/vList2"/>
    <dgm:cxn modelId="{29D82F1C-F1FE-49BD-B898-5DD290F25BA9}" type="presParOf" srcId="{0C4F30CA-8AB9-4651-A174-F092D58B269B}" destId="{4EEC3D06-6FFD-4150-BEF6-0E25992743F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B16CF8-FE0D-49C5-B19E-3C91A8312C9A}">
      <dsp:nvSpPr>
        <dsp:cNvPr id="0" name=""/>
        <dsp:cNvSpPr/>
      </dsp:nvSpPr>
      <dsp:spPr>
        <a:xfrm>
          <a:off x="0" y="0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Demografischer Wandel </a:t>
          </a:r>
        </a:p>
      </dsp:txBody>
      <dsp:txXfrm>
        <a:off x="28100" y="28100"/>
        <a:ext cx="8173400" cy="519439"/>
      </dsp:txXfrm>
    </dsp:sp>
    <dsp:sp modelId="{2E7DD0EF-4E84-4AD5-8B0B-44D9EE517E63}">
      <dsp:nvSpPr>
        <dsp:cNvPr id="0" name=""/>
        <dsp:cNvSpPr/>
      </dsp:nvSpPr>
      <dsp:spPr>
        <a:xfrm>
          <a:off x="0" y="662927"/>
          <a:ext cx="8229600" cy="1887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Alterung der Belegschaft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Sinkender Anteil von Nachwuchskräften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Mittelfristig abnehmender Anteil und abnehmende Anzahl von Erwerbspersonen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Sinkender Bestand an Fachkräften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Verlängerung der Lebensarbeitszeit</a:t>
          </a:r>
        </a:p>
      </dsp:txBody>
      <dsp:txXfrm>
        <a:off x="0" y="662927"/>
        <a:ext cx="8229600" cy="1887840"/>
      </dsp:txXfrm>
    </dsp:sp>
    <dsp:sp modelId="{BAE037EE-997F-47FF-80D9-CC30F926B9E6}">
      <dsp:nvSpPr>
        <dsp:cNvPr id="0" name=""/>
        <dsp:cNvSpPr/>
      </dsp:nvSpPr>
      <dsp:spPr>
        <a:xfrm>
          <a:off x="0" y="2550768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Technische Entwicklungen </a:t>
          </a:r>
        </a:p>
      </dsp:txBody>
      <dsp:txXfrm>
        <a:off x="28100" y="2578868"/>
        <a:ext cx="8173400" cy="519439"/>
      </dsp:txXfrm>
    </dsp:sp>
    <dsp:sp modelId="{4EEC3D06-6FFD-4150-BEF6-0E25992743FA}">
      <dsp:nvSpPr>
        <dsp:cNvPr id="0" name=""/>
        <dsp:cNvSpPr/>
      </dsp:nvSpPr>
      <dsp:spPr>
        <a:xfrm>
          <a:off x="0" y="3126408"/>
          <a:ext cx="8229600" cy="1639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Zunehmende Digitalisierung, </a:t>
          </a:r>
          <a:r>
            <a:rPr lang="de-DE" sz="1900" kern="1200" dirty="0" err="1"/>
            <a:t>Medialisierung</a:t>
          </a:r>
          <a:r>
            <a:rPr lang="de-DE" sz="1900" kern="1200" dirty="0"/>
            <a:t> und Mobilisierung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Zunehmende Beschleunigung von Abläufen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Steigende Veränderungsgeschwindigkeit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Verdichtung von Arbeit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Steigende Komplexität</a:t>
          </a:r>
        </a:p>
      </dsp:txBody>
      <dsp:txXfrm>
        <a:off x="0" y="3126408"/>
        <a:ext cx="8229600" cy="16394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B16CF8-FE0D-49C5-B19E-3C91A8312C9A}">
      <dsp:nvSpPr>
        <dsp:cNvPr id="0" name=""/>
        <dsp:cNvSpPr/>
      </dsp:nvSpPr>
      <dsp:spPr>
        <a:xfrm>
          <a:off x="0" y="11745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Ausrichtung zur Wissens- und Innovationsgesellschaft</a:t>
          </a:r>
        </a:p>
      </dsp:txBody>
      <dsp:txXfrm>
        <a:off x="28100" y="145551"/>
        <a:ext cx="8173400" cy="519439"/>
      </dsp:txXfrm>
    </dsp:sp>
    <dsp:sp modelId="{2E7DD0EF-4E84-4AD5-8B0B-44D9EE517E63}">
      <dsp:nvSpPr>
        <dsp:cNvPr id="0" name=""/>
        <dsp:cNvSpPr/>
      </dsp:nvSpPr>
      <dsp:spPr>
        <a:xfrm>
          <a:off x="0" y="824388"/>
          <a:ext cx="8229600" cy="1564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Spannungsfeld zwischen Kostendruck und Innovationsdruck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Bedeutungszuwachs von Wissen und Kompetenz als Wettbewerbsfaktor und als Treiber für Qualität, Zuverlässigkeit, Kundenzentriertheit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Steigende Wissensintensität am Arbeitsplatz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Zunehmender Bedarf an Fachkräften (bei sinkendem Bestand an Fachkräften)</a:t>
          </a:r>
        </a:p>
      </dsp:txBody>
      <dsp:txXfrm>
        <a:off x="0" y="824388"/>
        <a:ext cx="8229600" cy="1564920"/>
      </dsp:txXfrm>
    </dsp:sp>
    <dsp:sp modelId="{BAE037EE-997F-47FF-80D9-CC30F926B9E6}">
      <dsp:nvSpPr>
        <dsp:cNvPr id="0" name=""/>
        <dsp:cNvSpPr/>
      </dsp:nvSpPr>
      <dsp:spPr>
        <a:xfrm>
          <a:off x="0" y="2389308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Nachhaltigkeit</a:t>
          </a:r>
        </a:p>
      </dsp:txBody>
      <dsp:txXfrm>
        <a:off x="28100" y="2417408"/>
        <a:ext cx="8173400" cy="519439"/>
      </dsp:txXfrm>
    </dsp:sp>
    <dsp:sp modelId="{4EEC3D06-6FFD-4150-BEF6-0E25992743FA}">
      <dsp:nvSpPr>
        <dsp:cNvPr id="0" name=""/>
        <dsp:cNvSpPr/>
      </dsp:nvSpPr>
      <dsp:spPr>
        <a:xfrm>
          <a:off x="0" y="2964948"/>
          <a:ext cx="8229600" cy="1639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Nachhaltigkeit im Umweltschutz und in der Energieeffizienz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Berücksichtigung von Nachhaltigkeit in der Personalarbeit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Berücksichtigung der Nachhaltigkeit in der Unternehmenspolitik und Führung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Notwendigkeit Balance zu halten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 dirty="0"/>
            <a:t>Wunsch einiger Mitarbeiter nach </a:t>
          </a:r>
          <a:r>
            <a:rPr lang="de-DE" sz="1900" kern="1200" dirty="0" err="1"/>
            <a:t>Entschleunigung</a:t>
          </a:r>
          <a:endParaRPr lang="de-DE" sz="1900" kern="1200" dirty="0"/>
        </a:p>
      </dsp:txBody>
      <dsp:txXfrm>
        <a:off x="0" y="2964948"/>
        <a:ext cx="8229600" cy="16394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B16CF8-FE0D-49C5-B19E-3C91A8312C9A}">
      <dsp:nvSpPr>
        <dsp:cNvPr id="0" name=""/>
        <dsp:cNvSpPr/>
      </dsp:nvSpPr>
      <dsp:spPr>
        <a:xfrm>
          <a:off x="0" y="0"/>
          <a:ext cx="8229600" cy="577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Frauen</a:t>
          </a:r>
        </a:p>
      </dsp:txBody>
      <dsp:txXfrm>
        <a:off x="28215" y="28215"/>
        <a:ext cx="8173170" cy="521550"/>
      </dsp:txXfrm>
    </dsp:sp>
    <dsp:sp modelId="{2E7DD0EF-4E84-4AD5-8B0B-44D9EE517E63}">
      <dsp:nvSpPr>
        <dsp:cNvPr id="0" name=""/>
        <dsp:cNvSpPr/>
      </dsp:nvSpPr>
      <dsp:spPr>
        <a:xfrm>
          <a:off x="0" y="637052"/>
          <a:ext cx="8229600" cy="1991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000" kern="1200" dirty="0"/>
            <a:t>Egalisierung des Bildungsniveaus zwischen den Geschlechtern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000" kern="1200" dirty="0"/>
            <a:t>Steigender Anteil von Frauen auf dem Arbeitsmarkt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000" kern="1200" dirty="0"/>
            <a:t>Veränderung des Rollenverständnisses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000" kern="1200" dirty="0"/>
            <a:t>Trend zu ununterbrochenen bzw. nur kurzfristig unterbrochenen Erwerbsbiografien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000" kern="1200" dirty="0"/>
            <a:t>Zunehmender Anteil von Frauen in Fach- und Führungspositionen</a:t>
          </a:r>
        </a:p>
      </dsp:txBody>
      <dsp:txXfrm>
        <a:off x="0" y="637052"/>
        <a:ext cx="8229600" cy="1991340"/>
      </dsp:txXfrm>
    </dsp:sp>
    <dsp:sp modelId="{BAE037EE-997F-47FF-80D9-CC30F926B9E6}">
      <dsp:nvSpPr>
        <dsp:cNvPr id="0" name=""/>
        <dsp:cNvSpPr/>
      </dsp:nvSpPr>
      <dsp:spPr>
        <a:xfrm>
          <a:off x="0" y="2628393"/>
          <a:ext cx="8229600" cy="577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Gesellschaftlicher Wertewandel</a:t>
          </a:r>
        </a:p>
      </dsp:txBody>
      <dsp:txXfrm>
        <a:off x="28215" y="2656608"/>
        <a:ext cx="8173170" cy="521550"/>
      </dsp:txXfrm>
    </dsp:sp>
    <dsp:sp modelId="{4EEC3D06-6FFD-4150-BEF6-0E25992743FA}">
      <dsp:nvSpPr>
        <dsp:cNvPr id="0" name=""/>
        <dsp:cNvSpPr/>
      </dsp:nvSpPr>
      <dsp:spPr>
        <a:xfrm>
          <a:off x="0" y="3206373"/>
          <a:ext cx="8229600" cy="1587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000" kern="1200" dirty="0"/>
            <a:t>Wertepluralität aufgrund von Unterschieden in den Denk- und Handlungsmustern von Generationen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000" kern="1200" dirty="0"/>
            <a:t>Entwicklung in Richtung der Individualisierung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000" kern="1200" dirty="0"/>
            <a:t>Umgang mit Vielfalt (Gender, Kulturen, Generationen, Alter, sexuelle Orientierung etc.)</a:t>
          </a:r>
        </a:p>
      </dsp:txBody>
      <dsp:txXfrm>
        <a:off x="0" y="3206373"/>
        <a:ext cx="8229600" cy="1587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558" cy="501094"/>
          </a:xfrm>
          <a:prstGeom prst="rect">
            <a:avLst/>
          </a:prstGeom>
        </p:spPr>
        <p:txBody>
          <a:bodyPr vert="horz" lIns="91970" tIns="45985" rIns="91970" bIns="4598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02598" y="1"/>
            <a:ext cx="2985558" cy="501094"/>
          </a:xfrm>
          <a:prstGeom prst="rect">
            <a:avLst/>
          </a:prstGeom>
        </p:spPr>
        <p:txBody>
          <a:bodyPr vert="horz" lIns="91970" tIns="45985" rIns="91970" bIns="45985" rtlCol="0"/>
          <a:lstStyle>
            <a:lvl1pPr algn="r">
              <a:defRPr sz="1200"/>
            </a:lvl1pPr>
          </a:lstStyle>
          <a:p>
            <a:fld id="{D58A87E6-F420-442E-A01A-37DB708E1A16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5558" cy="501094"/>
          </a:xfrm>
          <a:prstGeom prst="rect">
            <a:avLst/>
          </a:prstGeom>
        </p:spPr>
        <p:txBody>
          <a:bodyPr vert="horz" lIns="91970" tIns="45985" rIns="91970" bIns="4598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02598" y="9519055"/>
            <a:ext cx="2985558" cy="501094"/>
          </a:xfrm>
          <a:prstGeom prst="rect">
            <a:avLst/>
          </a:prstGeom>
        </p:spPr>
        <p:txBody>
          <a:bodyPr vert="horz" lIns="91970" tIns="45985" rIns="91970" bIns="45985" rtlCol="0" anchor="b"/>
          <a:lstStyle>
            <a:lvl1pPr algn="r">
              <a:defRPr sz="1200"/>
            </a:lvl1pPr>
          </a:lstStyle>
          <a:p>
            <a:fld id="{57DA30F4-F34F-4684-96FB-98D331AF54C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9857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558" cy="501094"/>
          </a:xfrm>
          <a:prstGeom prst="rect">
            <a:avLst/>
          </a:prstGeom>
        </p:spPr>
        <p:txBody>
          <a:bodyPr vert="horz" lIns="91970" tIns="45985" rIns="91970" bIns="4598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598" y="1"/>
            <a:ext cx="2985558" cy="501094"/>
          </a:xfrm>
          <a:prstGeom prst="rect">
            <a:avLst/>
          </a:prstGeom>
        </p:spPr>
        <p:txBody>
          <a:bodyPr vert="horz" lIns="91970" tIns="45985" rIns="91970" bIns="45985" rtlCol="0"/>
          <a:lstStyle>
            <a:lvl1pPr algn="r">
              <a:defRPr sz="1200"/>
            </a:lvl1pPr>
          </a:lstStyle>
          <a:p>
            <a:fld id="{483F86F0-70B2-4BC8-A690-C27FDD969E5B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1738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0" tIns="45985" rIns="91970" bIns="4598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760398"/>
            <a:ext cx="5511800" cy="4509849"/>
          </a:xfrm>
          <a:prstGeom prst="rect">
            <a:avLst/>
          </a:prstGeom>
        </p:spPr>
        <p:txBody>
          <a:bodyPr vert="horz" lIns="91970" tIns="45985" rIns="91970" bIns="4598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1094"/>
          </a:xfrm>
          <a:prstGeom prst="rect">
            <a:avLst/>
          </a:prstGeom>
        </p:spPr>
        <p:txBody>
          <a:bodyPr vert="horz" lIns="91970" tIns="45985" rIns="91970" bIns="4598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598" y="9519055"/>
            <a:ext cx="2985558" cy="501094"/>
          </a:xfrm>
          <a:prstGeom prst="rect">
            <a:avLst/>
          </a:prstGeom>
        </p:spPr>
        <p:txBody>
          <a:bodyPr vert="horz" lIns="91970" tIns="45985" rIns="91970" bIns="45985" rtlCol="0" anchor="b"/>
          <a:lstStyle>
            <a:lvl1pPr algn="r">
              <a:defRPr sz="1200"/>
            </a:lvl1pPr>
          </a:lstStyle>
          <a:p>
            <a:fld id="{FF3FF632-7CCE-4F2C-979B-8324B5ED78B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574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50">
                <a:latin typeface="+mj-lt"/>
              </a:defRPr>
            </a:lvl1pPr>
          </a:lstStyle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latin typeface="+mj-lt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latin typeface="+mj-lt"/>
              </a:defRPr>
            </a:lvl1pPr>
          </a:lstStyle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6588224" y="6381328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b="1" dirty="0"/>
              <a:t>OPO - Wolfgang Feichtenschlager</a:t>
            </a:r>
          </a:p>
        </p:txBody>
      </p:sp>
      <p:pic>
        <p:nvPicPr>
          <p:cNvPr id="10" name="Grafik 9" descr="opo_logo_A5_72dpi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28384" y="116632"/>
            <a:ext cx="968758" cy="49659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de-DE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5868144" y="6224372"/>
            <a:ext cx="2808312" cy="444988"/>
            <a:chOff x="5868144" y="6152364"/>
            <a:chExt cx="2808312" cy="444988"/>
          </a:xfrm>
        </p:grpSpPr>
        <p:pic>
          <p:nvPicPr>
            <p:cNvPr id="9" name="Grafik 8" descr="opo Logo.bmp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72400" y="6152364"/>
              <a:ext cx="504056" cy="444987"/>
            </a:xfrm>
            <a:prstGeom prst="rect">
              <a:avLst/>
            </a:prstGeom>
          </p:spPr>
        </p:pic>
        <p:sp>
          <p:nvSpPr>
            <p:cNvPr id="10" name="Textfeld 9"/>
            <p:cNvSpPr txBox="1"/>
            <p:nvPr/>
          </p:nvSpPr>
          <p:spPr>
            <a:xfrm>
              <a:off x="5868144" y="6320353"/>
              <a:ext cx="23042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200" b="1" dirty="0"/>
                <a:t>OPO - Wolfgang Feichtenschlager</a:t>
              </a: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43417-3C5C-4AB0-AEFF-6B559774C950}" type="datetimeFigureOut">
              <a:rPr lang="de-DE" smtClean="0"/>
              <a:pPr/>
              <a:t>27.09.2021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52A98-B717-49DC-851D-6EAFE162A3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83568" y="1700808"/>
            <a:ext cx="8229600" cy="1143000"/>
          </a:xfrm>
        </p:spPr>
        <p:txBody>
          <a:bodyPr>
            <a:noAutofit/>
          </a:bodyPr>
          <a:lstStyle/>
          <a:p>
            <a:r>
              <a:rPr lang="de-DE" sz="4400" dirty="0"/>
              <a:t>Lebensphasenorientierte </a:t>
            </a:r>
            <a:br>
              <a:rPr lang="de-DE" sz="4400" dirty="0"/>
            </a:br>
            <a:r>
              <a:rPr lang="de-DE" sz="4400" dirty="0"/>
              <a:t>Arbeitsgestaltung </a:t>
            </a:r>
            <a:br>
              <a:rPr lang="de-DE" sz="4400" dirty="0"/>
            </a:br>
            <a:r>
              <a:rPr lang="de-DE" sz="4400" dirty="0"/>
              <a:t>LOA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39552" y="357301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de-DE" sz="4800" dirty="0"/>
              <a:t>Einblicke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Warum LOA?</a:t>
            </a:r>
          </a:p>
        </p:txBody>
      </p:sp>
      <p:pic>
        <p:nvPicPr>
          <p:cNvPr id="6" name="Inhaltsplatzhalter 5" descr="Warum LO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04864"/>
            <a:ext cx="8291264" cy="280831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Welche Themen umfasst LOA? </a:t>
            </a:r>
          </a:p>
        </p:txBody>
      </p:sp>
      <p:pic>
        <p:nvPicPr>
          <p:cNvPr id="4" name="Inhaltsplatzhalter 3" descr="LOA Them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204864"/>
            <a:ext cx="8568952" cy="302433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Konsequenzen der Megatrends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Konsequenzen der Megatrends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Konsequenzen der Megatrends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/>
          <p:cNvSpPr/>
          <p:nvPr/>
        </p:nvSpPr>
        <p:spPr>
          <a:xfrm>
            <a:off x="2771800" y="2348880"/>
            <a:ext cx="3240360" cy="39604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dirty="0"/>
              <a:t>Bedeutung der Lebensphasen im Erwerbsleben</a:t>
            </a:r>
            <a:br>
              <a:rPr lang="de-DE" sz="3200" dirty="0"/>
            </a:br>
            <a:r>
              <a:rPr lang="de-DE" sz="2000" dirty="0"/>
              <a:t>Entwicklungsphasen des Menschen (</a:t>
            </a:r>
            <a:r>
              <a:rPr lang="de-DE" sz="2000" dirty="0" err="1"/>
              <a:t>H.v</a:t>
            </a:r>
            <a:r>
              <a:rPr lang="de-DE" sz="2000" dirty="0"/>
              <a:t>. Sassen/ B. </a:t>
            </a:r>
            <a:r>
              <a:rPr lang="de-DE" sz="2000" dirty="0" err="1"/>
              <a:t>Lievegoed</a:t>
            </a:r>
            <a:r>
              <a:rPr lang="de-DE" sz="2000" dirty="0"/>
              <a:t>) 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V="1">
            <a:off x="1187624" y="2276872"/>
            <a:ext cx="0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187624" y="5229200"/>
            <a:ext cx="66247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1691680" y="508518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6012160" y="4221088"/>
            <a:ext cx="0" cy="129614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5508104" y="508518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4932040" y="508518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>
            <a:endCxn id="69" idx="0"/>
          </p:cNvCxnSpPr>
          <p:nvPr/>
        </p:nvCxnSpPr>
        <p:spPr>
          <a:xfrm>
            <a:off x="4427984" y="4221088"/>
            <a:ext cx="0" cy="122413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3851920" y="508518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2267744" y="508518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>
            <a:endCxn id="68" idx="0"/>
          </p:cNvCxnSpPr>
          <p:nvPr/>
        </p:nvCxnSpPr>
        <p:spPr>
          <a:xfrm>
            <a:off x="2771800" y="4221088"/>
            <a:ext cx="0" cy="122413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3347864" y="508518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7092280" y="508518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6588224" y="508518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50"/>
          <p:cNvCxnSpPr/>
          <p:nvPr/>
        </p:nvCxnSpPr>
        <p:spPr>
          <a:xfrm>
            <a:off x="1187624" y="515719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/>
          <p:cNvSpPr txBox="1"/>
          <p:nvPr/>
        </p:nvSpPr>
        <p:spPr>
          <a:xfrm>
            <a:off x="1043608" y="544522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0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1547664" y="544522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7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2123728" y="5445224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14</a:t>
            </a:r>
          </a:p>
        </p:txBody>
      </p:sp>
      <p:sp>
        <p:nvSpPr>
          <p:cNvPr id="56" name="Textfeld 55"/>
          <p:cNvSpPr txBox="1"/>
          <p:nvPr/>
        </p:nvSpPr>
        <p:spPr>
          <a:xfrm>
            <a:off x="3203848" y="544522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28</a:t>
            </a:r>
          </a:p>
        </p:txBody>
      </p:sp>
      <p:sp>
        <p:nvSpPr>
          <p:cNvPr id="57" name="Textfeld 56"/>
          <p:cNvSpPr txBox="1"/>
          <p:nvPr/>
        </p:nvSpPr>
        <p:spPr>
          <a:xfrm>
            <a:off x="4788024" y="544522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49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6372200" y="544522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70</a:t>
            </a:r>
          </a:p>
        </p:txBody>
      </p:sp>
      <p:sp>
        <p:nvSpPr>
          <p:cNvPr id="60" name="Textfeld 59"/>
          <p:cNvSpPr txBox="1"/>
          <p:nvPr/>
        </p:nvSpPr>
        <p:spPr>
          <a:xfrm>
            <a:off x="6876256" y="544522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77</a:t>
            </a:r>
          </a:p>
        </p:txBody>
      </p:sp>
      <p:sp>
        <p:nvSpPr>
          <p:cNvPr id="61" name="Textfeld 60"/>
          <p:cNvSpPr txBox="1"/>
          <p:nvPr/>
        </p:nvSpPr>
        <p:spPr>
          <a:xfrm>
            <a:off x="5364088" y="5445224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56</a:t>
            </a:r>
          </a:p>
        </p:txBody>
      </p:sp>
      <p:sp>
        <p:nvSpPr>
          <p:cNvPr id="62" name="Textfeld 61"/>
          <p:cNvSpPr txBox="1"/>
          <p:nvPr/>
        </p:nvSpPr>
        <p:spPr>
          <a:xfrm>
            <a:off x="3707904" y="5445224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35</a:t>
            </a:r>
          </a:p>
        </p:txBody>
      </p:sp>
      <p:sp>
        <p:nvSpPr>
          <p:cNvPr id="68" name="Rechteck 67"/>
          <p:cNvSpPr/>
          <p:nvPr/>
        </p:nvSpPr>
        <p:spPr>
          <a:xfrm>
            <a:off x="2555776" y="5445224"/>
            <a:ext cx="43204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21</a:t>
            </a:r>
          </a:p>
        </p:txBody>
      </p:sp>
      <p:sp>
        <p:nvSpPr>
          <p:cNvPr id="69" name="Rechteck 68"/>
          <p:cNvSpPr/>
          <p:nvPr/>
        </p:nvSpPr>
        <p:spPr>
          <a:xfrm>
            <a:off x="4211960" y="5445224"/>
            <a:ext cx="43204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42</a:t>
            </a:r>
          </a:p>
        </p:txBody>
      </p:sp>
      <p:sp>
        <p:nvSpPr>
          <p:cNvPr id="70" name="Rechteck 69"/>
          <p:cNvSpPr/>
          <p:nvPr/>
        </p:nvSpPr>
        <p:spPr>
          <a:xfrm>
            <a:off x="5796136" y="5445224"/>
            <a:ext cx="43204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63</a:t>
            </a:r>
          </a:p>
        </p:txBody>
      </p:sp>
      <p:cxnSp>
        <p:nvCxnSpPr>
          <p:cNvPr id="79" name="Gerade Verbindung 78"/>
          <p:cNvCxnSpPr>
            <a:stCxn id="68" idx="2"/>
          </p:cNvCxnSpPr>
          <p:nvPr/>
        </p:nvCxnSpPr>
        <p:spPr>
          <a:xfrm>
            <a:off x="2771800" y="5661248"/>
            <a:ext cx="0" cy="5760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>
            <a:off x="6012160" y="5661248"/>
            <a:ext cx="0" cy="5760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>
            <a:off x="4427984" y="5661248"/>
            <a:ext cx="0" cy="5760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3" name="Textfeld 82"/>
          <p:cNvSpPr txBox="1"/>
          <p:nvPr/>
        </p:nvSpPr>
        <p:spPr>
          <a:xfrm>
            <a:off x="1187624" y="580526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>
                <a:solidFill>
                  <a:srgbClr val="00B050"/>
                </a:solidFill>
              </a:rPr>
              <a:t>Kindheit/Jugend</a:t>
            </a:r>
          </a:p>
          <a:p>
            <a:pPr algn="ctr"/>
            <a:r>
              <a:rPr lang="de-DE" sz="1200" b="1" dirty="0">
                <a:solidFill>
                  <a:srgbClr val="00B050"/>
                </a:solidFill>
              </a:rPr>
              <a:t>Rezeptive Phase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2915816" y="5805264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>
                <a:solidFill>
                  <a:srgbClr val="FF0000"/>
                </a:solidFill>
              </a:rPr>
              <a:t>Erwachsenheit</a:t>
            </a:r>
            <a:endParaRPr lang="de-DE" sz="1200" b="1" dirty="0">
              <a:solidFill>
                <a:srgbClr val="FF0000"/>
              </a:solidFill>
            </a:endParaRPr>
          </a:p>
          <a:p>
            <a:pPr algn="ctr"/>
            <a:r>
              <a:rPr lang="de-DE" sz="1200" b="1" dirty="0">
                <a:solidFill>
                  <a:srgbClr val="FF0000"/>
                </a:solidFill>
              </a:rPr>
              <a:t>Aktive Phase</a:t>
            </a:r>
          </a:p>
        </p:txBody>
      </p:sp>
      <p:sp>
        <p:nvSpPr>
          <p:cNvPr id="85" name="Textfeld 84"/>
          <p:cNvSpPr txBox="1"/>
          <p:nvPr/>
        </p:nvSpPr>
        <p:spPr>
          <a:xfrm>
            <a:off x="4572000" y="5805264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>
                <a:solidFill>
                  <a:schemeClr val="accent4">
                    <a:lumMod val="75000"/>
                  </a:schemeClr>
                </a:solidFill>
              </a:rPr>
              <a:t>Reife</a:t>
            </a:r>
          </a:p>
          <a:p>
            <a:pPr algn="ctr"/>
            <a:r>
              <a:rPr lang="de-DE" sz="1200" b="1" dirty="0">
                <a:solidFill>
                  <a:schemeClr val="accent4">
                    <a:lumMod val="75000"/>
                  </a:schemeClr>
                </a:solidFill>
              </a:rPr>
              <a:t>Soziale Phase</a:t>
            </a:r>
          </a:p>
        </p:txBody>
      </p:sp>
      <p:sp>
        <p:nvSpPr>
          <p:cNvPr id="86" name="Textfeld 85"/>
          <p:cNvSpPr txBox="1"/>
          <p:nvPr/>
        </p:nvSpPr>
        <p:spPr>
          <a:xfrm>
            <a:off x="6084168" y="5805264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>
                <a:solidFill>
                  <a:schemeClr val="accent6">
                    <a:lumMod val="75000"/>
                  </a:schemeClr>
                </a:solidFill>
              </a:rPr>
              <a:t>Alter</a:t>
            </a:r>
          </a:p>
          <a:p>
            <a:pPr algn="ctr"/>
            <a:r>
              <a:rPr lang="de-DE" sz="1200" b="1" dirty="0">
                <a:solidFill>
                  <a:schemeClr val="accent6">
                    <a:lumMod val="75000"/>
                  </a:schemeClr>
                </a:solidFill>
              </a:rPr>
              <a:t>Geistige Phase</a:t>
            </a:r>
          </a:p>
        </p:txBody>
      </p:sp>
      <p:cxnSp>
        <p:nvCxnSpPr>
          <p:cNvPr id="96" name="Gerade Verbindung 95"/>
          <p:cNvCxnSpPr/>
          <p:nvPr/>
        </p:nvCxnSpPr>
        <p:spPr>
          <a:xfrm flipV="1">
            <a:off x="1187624" y="2996952"/>
            <a:ext cx="1296144" cy="223224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1" name="Gerade Verbindung 100"/>
          <p:cNvCxnSpPr/>
          <p:nvPr/>
        </p:nvCxnSpPr>
        <p:spPr>
          <a:xfrm>
            <a:off x="2483768" y="2996952"/>
            <a:ext cx="23762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3" name="Gerade Verbindung mit Pfeil 112"/>
          <p:cNvCxnSpPr/>
          <p:nvPr/>
        </p:nvCxnSpPr>
        <p:spPr>
          <a:xfrm flipV="1">
            <a:off x="4860032" y="2348880"/>
            <a:ext cx="2592288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Gerade Verbindung mit Pfeil 114"/>
          <p:cNvCxnSpPr/>
          <p:nvPr/>
        </p:nvCxnSpPr>
        <p:spPr>
          <a:xfrm>
            <a:off x="4860032" y="2996952"/>
            <a:ext cx="273630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7" name="Gerade Verbindung 116"/>
          <p:cNvCxnSpPr/>
          <p:nvPr/>
        </p:nvCxnSpPr>
        <p:spPr>
          <a:xfrm flipV="1">
            <a:off x="1187624" y="3140968"/>
            <a:ext cx="1584176" cy="208823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9" name="Gerade Verbindung 118"/>
          <p:cNvCxnSpPr/>
          <p:nvPr/>
        </p:nvCxnSpPr>
        <p:spPr>
          <a:xfrm>
            <a:off x="2771800" y="3140968"/>
            <a:ext cx="1656184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4" name="Gerade Verbindung mit Pfeil 123"/>
          <p:cNvCxnSpPr/>
          <p:nvPr/>
        </p:nvCxnSpPr>
        <p:spPr>
          <a:xfrm>
            <a:off x="4427984" y="3140968"/>
            <a:ext cx="3096344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5" name="Textfeld 124"/>
          <p:cNvSpPr txBox="1"/>
          <p:nvPr/>
        </p:nvSpPr>
        <p:spPr>
          <a:xfrm rot="-5400000">
            <a:off x="246004" y="3722549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Entwicklung</a:t>
            </a:r>
          </a:p>
        </p:txBody>
      </p:sp>
      <p:sp>
        <p:nvSpPr>
          <p:cNvPr id="126" name="Textfeld 125"/>
          <p:cNvSpPr txBox="1"/>
          <p:nvPr/>
        </p:nvSpPr>
        <p:spPr>
          <a:xfrm>
            <a:off x="1259632" y="2348880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solidFill>
                  <a:srgbClr val="00B050"/>
                </a:solidFill>
              </a:rPr>
              <a:t>nehmen</a:t>
            </a:r>
          </a:p>
        </p:txBody>
      </p:sp>
      <p:sp>
        <p:nvSpPr>
          <p:cNvPr id="127" name="Textfeld 126"/>
          <p:cNvSpPr txBox="1"/>
          <p:nvPr/>
        </p:nvSpPr>
        <p:spPr>
          <a:xfrm>
            <a:off x="2771800" y="234888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solidFill>
                  <a:srgbClr val="FF0000"/>
                </a:solidFill>
              </a:rPr>
              <a:t>verarbeiten</a:t>
            </a:r>
          </a:p>
        </p:txBody>
      </p:sp>
      <p:sp>
        <p:nvSpPr>
          <p:cNvPr id="128" name="Textfeld 127"/>
          <p:cNvSpPr txBox="1"/>
          <p:nvPr/>
        </p:nvSpPr>
        <p:spPr>
          <a:xfrm>
            <a:off x="4644008" y="234888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solidFill>
                  <a:schemeClr val="accent4">
                    <a:lumMod val="75000"/>
                  </a:schemeClr>
                </a:solidFill>
              </a:rPr>
              <a:t>geben</a:t>
            </a:r>
          </a:p>
        </p:txBody>
      </p:sp>
      <p:sp>
        <p:nvSpPr>
          <p:cNvPr id="129" name="Textfeld 128"/>
          <p:cNvSpPr txBox="1"/>
          <p:nvPr/>
        </p:nvSpPr>
        <p:spPr>
          <a:xfrm rot="-840000">
            <a:off x="5218285" y="2632202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rgbClr val="C00000"/>
                </a:solidFill>
              </a:rPr>
              <a:t>aufsteigende Entwicklung</a:t>
            </a:r>
          </a:p>
        </p:txBody>
      </p:sp>
      <p:sp>
        <p:nvSpPr>
          <p:cNvPr id="131" name="Textfeld 130"/>
          <p:cNvSpPr txBox="1"/>
          <p:nvPr/>
        </p:nvSpPr>
        <p:spPr>
          <a:xfrm>
            <a:off x="2699792" y="3212976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>
                <a:solidFill>
                  <a:srgbClr val="00B050"/>
                </a:solidFill>
              </a:rPr>
              <a:t>biologische Entwicklung</a:t>
            </a:r>
          </a:p>
        </p:txBody>
      </p:sp>
      <p:sp>
        <p:nvSpPr>
          <p:cNvPr id="132" name="Textfeld 131"/>
          <p:cNvSpPr txBox="1"/>
          <p:nvPr/>
        </p:nvSpPr>
        <p:spPr>
          <a:xfrm rot="18120000">
            <a:off x="761239" y="361638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rgbClr val="C00000"/>
                </a:solidFill>
              </a:rPr>
              <a:t>psychische/geistige </a:t>
            </a:r>
          </a:p>
          <a:p>
            <a:pPr algn="ctr"/>
            <a:r>
              <a:rPr lang="de-DE" sz="1200" dirty="0">
                <a:solidFill>
                  <a:srgbClr val="C00000"/>
                </a:solidFill>
              </a:rPr>
              <a:t>Entwicklung</a:t>
            </a:r>
          </a:p>
        </p:txBody>
      </p:sp>
      <p:sp>
        <p:nvSpPr>
          <p:cNvPr id="133" name="Textfeld 132"/>
          <p:cNvSpPr txBox="1"/>
          <p:nvPr/>
        </p:nvSpPr>
        <p:spPr>
          <a:xfrm rot="22320000">
            <a:off x="5222903" y="3384967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rgbClr val="C00000"/>
                </a:solidFill>
              </a:rPr>
              <a:t>absteigende Entwicklung</a:t>
            </a:r>
          </a:p>
        </p:txBody>
      </p:sp>
      <p:sp>
        <p:nvSpPr>
          <p:cNvPr id="134" name="Textfeld 133"/>
          <p:cNvSpPr txBox="1"/>
          <p:nvPr/>
        </p:nvSpPr>
        <p:spPr>
          <a:xfrm>
            <a:off x="1259632" y="6453336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Quelle: vgl. </a:t>
            </a:r>
            <a:r>
              <a:rPr lang="de-DE" sz="1000" dirty="0" err="1"/>
              <a:t>Lievegoed</a:t>
            </a:r>
            <a:r>
              <a:rPr lang="de-DE" sz="1000" dirty="0"/>
              <a:t> 2001, S. 22ff.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Bildschirmpräsentation (4:3)</PresentationFormat>
  <Paragraphs>71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Arial</vt:lpstr>
      <vt:lpstr>Calibri</vt:lpstr>
      <vt:lpstr>Larissa-Design</vt:lpstr>
      <vt:lpstr>Lebensphasenorientierte  Arbeitsgestaltung  LOA </vt:lpstr>
      <vt:lpstr>Warum LOA?</vt:lpstr>
      <vt:lpstr>Welche Themen umfasst LOA? </vt:lpstr>
      <vt:lpstr>Konsequenzen der Megatrends</vt:lpstr>
      <vt:lpstr>Konsequenzen der Megatrends</vt:lpstr>
      <vt:lpstr>Konsequenzen der Megatrends</vt:lpstr>
      <vt:lpstr>Bedeutung der Lebensphasen im Erwerbsleben Entwicklungsphasen des Menschen (H.v. Sassen/ B. Lievegoed)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Wohnoase Ohlsdorf</dc:title>
  <dc:creator>Lenovo User</dc:creator>
  <cp:lastModifiedBy>Wolfgang Feichtenschlager</cp:lastModifiedBy>
  <cp:revision>73</cp:revision>
  <cp:lastPrinted>2021-09-23T09:59:12Z</cp:lastPrinted>
  <dcterms:created xsi:type="dcterms:W3CDTF">2011-03-11T10:00:17Z</dcterms:created>
  <dcterms:modified xsi:type="dcterms:W3CDTF">2021-09-27T08:19:28Z</dcterms:modified>
</cp:coreProperties>
</file>