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theme/themeOverride2.xml" ContentType="application/vnd.openxmlformats-officedocument.themeOverride+xml"/>
  <Override PartName="/ppt/drawings/drawing3.xml" ContentType="application/vnd.openxmlformats-officedocument.drawingml.chartshapes+xml"/>
  <Override PartName="/ppt/charts/chart4.xml" ContentType="application/vnd.openxmlformats-officedocument.drawingml.chart+xml"/>
  <Override PartName="/ppt/theme/themeOverride3.xml" ContentType="application/vnd.openxmlformats-officedocument.themeOverride+xml"/>
  <Override PartName="/ppt/drawings/drawing4.xml" ContentType="application/vnd.openxmlformats-officedocument.drawingml.chartshapes+xml"/>
  <Override PartName="/ppt/charts/chart5.xml" ContentType="application/vnd.openxmlformats-officedocument.drawingml.chart+xml"/>
  <Override PartName="/ppt/theme/themeOverride4.xml" ContentType="application/vnd.openxmlformats-officedocument.themeOverride+xml"/>
  <Override PartName="/ppt/drawings/drawing5.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30"/>
  </p:notesMasterIdLst>
  <p:sldIdLst>
    <p:sldId id="269" r:id="rId5"/>
    <p:sldId id="274" r:id="rId6"/>
    <p:sldId id="259" r:id="rId7"/>
    <p:sldId id="264" r:id="rId8"/>
    <p:sldId id="289" r:id="rId9"/>
    <p:sldId id="288" r:id="rId10"/>
    <p:sldId id="266" r:id="rId11"/>
    <p:sldId id="263" r:id="rId12"/>
    <p:sldId id="270" r:id="rId13"/>
    <p:sldId id="276" r:id="rId14"/>
    <p:sldId id="271" r:id="rId15"/>
    <p:sldId id="277" r:id="rId16"/>
    <p:sldId id="278" r:id="rId17"/>
    <p:sldId id="279" r:id="rId18"/>
    <p:sldId id="275" r:id="rId19"/>
    <p:sldId id="291" r:id="rId20"/>
    <p:sldId id="292" r:id="rId21"/>
    <p:sldId id="293" r:id="rId22"/>
    <p:sldId id="294" r:id="rId23"/>
    <p:sldId id="295" r:id="rId24"/>
    <p:sldId id="296" r:id="rId25"/>
    <p:sldId id="297" r:id="rId26"/>
    <p:sldId id="298" r:id="rId27"/>
    <p:sldId id="272" r:id="rId28"/>
    <p:sldId id="273" r:id="rId29"/>
  </p:sldIdLst>
  <p:sldSz cx="12192000" cy="6858000"/>
  <p:notesSz cx="6858000" cy="9144000"/>
  <p:embeddedFontLst>
    <p:embeddedFont>
      <p:font typeface="Barlow Medium" panose="00000600000000000000" pitchFamily="2" charset="0"/>
      <p:regular r:id="rId31"/>
    </p:embeddedFont>
    <p:embeddedFont>
      <p:font typeface="Barlow Light" panose="020B0604020202020204" charset="0"/>
      <p:regular r:id="rId32"/>
      <p:italic r:id="rId33"/>
    </p:embeddedFont>
    <p:embeddedFont>
      <p:font typeface="Calibri" panose="020F0502020204030204" pitchFamily="34" charset="0"/>
      <p:regular r:id="rId34"/>
      <p:bold r:id="rId35"/>
      <p:italic r:id="rId36"/>
      <p:boldItalic r:id="rId37"/>
    </p:embeddedFont>
    <p:embeddedFont>
      <p:font typeface="Barlow" panose="00000500000000000000" pitchFamily="50" charset="0"/>
      <p:regular r:id="rId38"/>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7900"/>
    <a:srgbClr val="B1B3B3"/>
    <a:srgbClr val="45AA2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7714"/>
  </p:normalViewPr>
  <p:slideViewPr>
    <p:cSldViewPr snapToGrid="0">
      <p:cViewPr varScale="1">
        <p:scale>
          <a:sx n="107" d="100"/>
          <a:sy n="107" d="100"/>
        </p:scale>
        <p:origin x="138"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Arbeitsblat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Arbeitsblatt2.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Arbeitsblatt3.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Excel-Arbeitsblatt4.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package" Target="../embeddings/Microsoft_Excel-Arbeitsblatt5.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de-AT" sz="1400" dirty="0"/>
              <a:t>Ein-Personen-Haushalte nach Geschlecht und Altersgruppen</a:t>
            </a:r>
          </a:p>
          <a:p>
            <a:pPr>
              <a:defRPr/>
            </a:pPr>
            <a:r>
              <a:rPr lang="de-AT" sz="1400" dirty="0"/>
              <a:t>2001 und </a:t>
            </a:r>
            <a:r>
              <a:rPr lang="de-AT" sz="1400" dirty="0" smtClean="0"/>
              <a:t>2020, OÖ</a:t>
            </a:r>
            <a:endParaRPr lang="de-AT" sz="1400" dirty="0"/>
          </a:p>
        </c:rich>
      </c:tx>
      <c:overlay val="0"/>
    </c:title>
    <c:autoTitleDeleted val="0"/>
    <c:plotArea>
      <c:layout>
        <c:manualLayout>
          <c:layoutTarget val="inner"/>
          <c:xMode val="edge"/>
          <c:yMode val="edge"/>
          <c:x val="0.11440854375961627"/>
          <c:y val="0.19547466905863736"/>
          <c:w val="0.83677747178154471"/>
          <c:h val="0.60857257954804034"/>
        </c:manualLayout>
      </c:layout>
      <c:barChart>
        <c:barDir val="col"/>
        <c:grouping val="clustered"/>
        <c:varyColors val="0"/>
        <c:ser>
          <c:idx val="0"/>
          <c:order val="0"/>
          <c:tx>
            <c:strRef>
              <c:f>'1PHH_01_11_18_Grafik'!$A$27</c:f>
              <c:strCache>
                <c:ptCount val="1"/>
                <c:pt idx="0">
                  <c:v>2001</c:v>
                </c:pt>
              </c:strCache>
            </c:strRef>
          </c:tx>
          <c:spPr>
            <a:solidFill>
              <a:srgbClr val="FFFFFF">
                <a:lumMod val="65000"/>
              </a:srgbClr>
            </a:solidFill>
            <a:ln>
              <a:noFill/>
            </a:ln>
          </c:spPr>
          <c:invertIfNegative val="0"/>
          <c:dLbls>
            <c:spPr>
              <a:noFill/>
              <a:ln>
                <a:noFill/>
              </a:ln>
              <a:effectLst/>
            </c:spPr>
            <c:txPr>
              <a:bodyPr rot="-5400000" vert="horz"/>
              <a:lstStyle/>
              <a:p>
                <a:pPr>
                  <a:defRPr sz="1200" b="0"/>
                </a:pPr>
                <a:endParaRPr lang="de-DE"/>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'1PHH_01_11_18_Grafik'!$C$26:$I$26</c:f>
              <c:strCache>
                <c:ptCount val="7"/>
                <c:pt idx="0">
                  <c:v>unter 40 
Jahre</c:v>
                </c:pt>
                <c:pt idx="1">
                  <c:v>40 - 59
Jahre</c:v>
                </c:pt>
                <c:pt idx="2">
                  <c:v>ab 60 
Jahre</c:v>
                </c:pt>
                <c:pt idx="4">
                  <c:v>unter 40 
Jahre</c:v>
                </c:pt>
                <c:pt idx="5">
                  <c:v>40 - 59
Jahre</c:v>
                </c:pt>
                <c:pt idx="6">
                  <c:v>ab 60 
Jahre</c:v>
                </c:pt>
              </c:strCache>
            </c:strRef>
          </c:cat>
          <c:val>
            <c:numRef>
              <c:f>'1PHH_01_11_18_Grafik'!$C$27:$I$27</c:f>
              <c:numCache>
                <c:formatCode>#,##0</c:formatCode>
                <c:ptCount val="7"/>
                <c:pt idx="0">
                  <c:v>18768</c:v>
                </c:pt>
                <c:pt idx="1">
                  <c:v>18541</c:v>
                </c:pt>
                <c:pt idx="2">
                  <c:v>60711</c:v>
                </c:pt>
                <c:pt idx="4">
                  <c:v>29843</c:v>
                </c:pt>
                <c:pt idx="5">
                  <c:v>22139</c:v>
                </c:pt>
                <c:pt idx="6">
                  <c:v>14781</c:v>
                </c:pt>
              </c:numCache>
            </c:numRef>
          </c:val>
          <c:extLst xmlns:c16r2="http://schemas.microsoft.com/office/drawing/2015/06/chart">
            <c:ext xmlns:c16="http://schemas.microsoft.com/office/drawing/2014/chart" uri="{C3380CC4-5D6E-409C-BE32-E72D297353CC}">
              <c16:uniqueId val="{00000000-4099-49AD-811E-A389B7375AB7}"/>
            </c:ext>
          </c:extLst>
        </c:ser>
        <c:ser>
          <c:idx val="1"/>
          <c:order val="1"/>
          <c:tx>
            <c:strRef>
              <c:f>'1PHH_01_11_18_Grafik'!$A$28</c:f>
              <c:strCache>
                <c:ptCount val="1"/>
                <c:pt idx="0">
                  <c:v>2020</c:v>
                </c:pt>
              </c:strCache>
            </c:strRef>
          </c:tx>
          <c:spPr>
            <a:solidFill>
              <a:srgbClr val="FF0000"/>
            </a:solidFill>
            <a:ln>
              <a:noFill/>
            </a:ln>
          </c:spPr>
          <c:invertIfNegative val="0"/>
          <c:dLbls>
            <c:spPr>
              <a:noFill/>
              <a:ln>
                <a:noFill/>
              </a:ln>
              <a:effectLst/>
            </c:spPr>
            <c:txPr>
              <a:bodyPr rot="-5400000" vert="horz"/>
              <a:lstStyle/>
              <a:p>
                <a:pPr>
                  <a:defRPr sz="1100" b="0"/>
                </a:pPr>
                <a:endParaRPr lang="de-DE"/>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'1PHH_01_11_18_Grafik'!$C$26:$I$26</c:f>
              <c:strCache>
                <c:ptCount val="7"/>
                <c:pt idx="0">
                  <c:v>unter 40 
Jahre</c:v>
                </c:pt>
                <c:pt idx="1">
                  <c:v>40 - 59
Jahre</c:v>
                </c:pt>
                <c:pt idx="2">
                  <c:v>ab 60 
Jahre</c:v>
                </c:pt>
                <c:pt idx="4">
                  <c:v>unter 40 
Jahre</c:v>
                </c:pt>
                <c:pt idx="5">
                  <c:v>40 - 59
Jahre</c:v>
                </c:pt>
                <c:pt idx="6">
                  <c:v>ab 60 
Jahre</c:v>
                </c:pt>
              </c:strCache>
            </c:strRef>
          </c:cat>
          <c:val>
            <c:numRef>
              <c:f>'1PHH_01_11_18_Grafik'!$C$28:$I$28</c:f>
              <c:numCache>
                <c:formatCode>#,##0</c:formatCode>
                <c:ptCount val="7"/>
                <c:pt idx="0">
                  <c:v>21663</c:v>
                </c:pt>
                <c:pt idx="1">
                  <c:v>27535</c:v>
                </c:pt>
                <c:pt idx="2">
                  <c:v>72739</c:v>
                </c:pt>
                <c:pt idx="4">
                  <c:v>34837</c:v>
                </c:pt>
                <c:pt idx="5">
                  <c:v>38143</c:v>
                </c:pt>
                <c:pt idx="6">
                  <c:v>33061</c:v>
                </c:pt>
              </c:numCache>
            </c:numRef>
          </c:val>
          <c:extLst xmlns:c16r2="http://schemas.microsoft.com/office/drawing/2015/06/chart">
            <c:ext xmlns:c16="http://schemas.microsoft.com/office/drawing/2014/chart" uri="{C3380CC4-5D6E-409C-BE32-E72D297353CC}">
              <c16:uniqueId val="{00000001-4099-49AD-811E-A389B7375AB7}"/>
            </c:ext>
          </c:extLst>
        </c:ser>
        <c:dLbls>
          <c:showLegendKey val="0"/>
          <c:showVal val="0"/>
          <c:showCatName val="0"/>
          <c:showSerName val="0"/>
          <c:showPercent val="0"/>
          <c:showBubbleSize val="0"/>
        </c:dLbls>
        <c:gapWidth val="80"/>
        <c:axId val="622060704"/>
        <c:axId val="622062272"/>
      </c:barChart>
      <c:catAx>
        <c:axId val="622060704"/>
        <c:scaling>
          <c:orientation val="minMax"/>
        </c:scaling>
        <c:delete val="0"/>
        <c:axPos val="b"/>
        <c:title>
          <c:tx>
            <c:rich>
              <a:bodyPr/>
              <a:lstStyle/>
              <a:p>
                <a:pPr>
                  <a:defRPr sz="1200"/>
                </a:pPr>
                <a:r>
                  <a:rPr lang="en-US" sz="1200"/>
                  <a:t>Altersgruppen</a:t>
                </a:r>
              </a:p>
            </c:rich>
          </c:tx>
          <c:layout>
            <c:manualLayout>
              <c:xMode val="edge"/>
              <c:yMode val="edge"/>
              <c:x val="0.47331535947712416"/>
              <c:y val="0.86670388103504348"/>
            </c:manualLayout>
          </c:layout>
          <c:overlay val="0"/>
        </c:title>
        <c:numFmt formatCode="General" sourceLinked="1"/>
        <c:majorTickMark val="out"/>
        <c:minorTickMark val="none"/>
        <c:tickLblPos val="nextTo"/>
        <c:spPr>
          <a:ln w="3175">
            <a:solidFill>
              <a:sysClr val="window" lastClr="FFFFFF">
                <a:lumMod val="50000"/>
              </a:sysClr>
            </a:solidFill>
          </a:ln>
        </c:spPr>
        <c:txPr>
          <a:bodyPr/>
          <a:lstStyle/>
          <a:p>
            <a:pPr>
              <a:defRPr sz="1200"/>
            </a:pPr>
            <a:endParaRPr lang="de-DE"/>
          </a:p>
        </c:txPr>
        <c:crossAx val="622062272"/>
        <c:crosses val="autoZero"/>
        <c:auto val="1"/>
        <c:lblAlgn val="ctr"/>
        <c:lblOffset val="50"/>
        <c:noMultiLvlLbl val="0"/>
      </c:catAx>
      <c:valAx>
        <c:axId val="622062272"/>
        <c:scaling>
          <c:orientation val="minMax"/>
        </c:scaling>
        <c:delete val="0"/>
        <c:axPos val="l"/>
        <c:majorGridlines>
          <c:spPr>
            <a:ln w="3175">
              <a:solidFill>
                <a:sysClr val="window" lastClr="FFFFFF">
                  <a:lumMod val="50000"/>
                </a:sysClr>
              </a:solidFill>
              <a:prstDash val="dash"/>
            </a:ln>
          </c:spPr>
        </c:majorGridlines>
        <c:numFmt formatCode="#,##0" sourceLinked="1"/>
        <c:majorTickMark val="out"/>
        <c:minorTickMark val="none"/>
        <c:tickLblPos val="nextTo"/>
        <c:spPr>
          <a:ln w="3175">
            <a:solidFill>
              <a:sysClr val="window" lastClr="FFFFFF">
                <a:lumMod val="50000"/>
              </a:sysClr>
            </a:solidFill>
          </a:ln>
        </c:spPr>
        <c:txPr>
          <a:bodyPr/>
          <a:lstStyle/>
          <a:p>
            <a:pPr>
              <a:defRPr sz="1100"/>
            </a:pPr>
            <a:endParaRPr lang="de-DE"/>
          </a:p>
        </c:txPr>
        <c:crossAx val="622060704"/>
        <c:crosses val="autoZero"/>
        <c:crossBetween val="between"/>
      </c:valAx>
      <c:spPr>
        <a:ln>
          <a:noFill/>
        </a:ln>
      </c:spPr>
    </c:plotArea>
    <c:legend>
      <c:legendPos val="r"/>
      <c:layout>
        <c:manualLayout>
          <c:xMode val="edge"/>
          <c:yMode val="edge"/>
          <c:x val="0.50025238224532287"/>
          <c:y val="0.37160805057301755"/>
          <c:w val="7.9688348938869502E-2"/>
          <c:h val="0.10064721082373525"/>
        </c:manualLayout>
      </c:layout>
      <c:overlay val="0"/>
      <c:spPr>
        <a:noFill/>
        <a:ln w="15875">
          <a:noFill/>
        </a:ln>
      </c:spPr>
      <c:txPr>
        <a:bodyPr/>
        <a:lstStyle/>
        <a:p>
          <a:pPr>
            <a:defRPr sz="1200"/>
          </a:pPr>
          <a:endParaRPr lang="de-DE"/>
        </a:p>
      </c:txPr>
    </c:legend>
    <c:plotVisOnly val="1"/>
    <c:dispBlanksAs val="gap"/>
    <c:showDLblsOverMax val="0"/>
  </c:chart>
  <c:spPr>
    <a:ln w="3175">
      <a:noFill/>
    </a:ln>
    <a:effectLst/>
  </c:spPr>
  <c:txPr>
    <a:bodyPr/>
    <a:lstStyle/>
    <a:p>
      <a:pPr>
        <a:defRPr sz="900" baseline="0">
          <a:solidFill>
            <a:sysClr val="windowText" lastClr="000000"/>
          </a:solidFill>
          <a:latin typeface="Arial" panose="020B0604020202020204" pitchFamily="34" charset="0"/>
          <a:cs typeface="Arial" panose="020B0604020202020204" pitchFamily="34" charset="0"/>
        </a:defRPr>
      </a:pPr>
      <a:endParaRPr lang="de-DE"/>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AT" b="1" dirty="0" smtClean="0">
                <a:solidFill>
                  <a:schemeClr val="accent6">
                    <a:lumMod val="50000"/>
                  </a:schemeClr>
                </a:solidFill>
              </a:rPr>
              <a:t>Bevölkerung mit Hochschule oder Akademie als</a:t>
            </a:r>
            <a:r>
              <a:rPr lang="de-AT" b="1" baseline="0" dirty="0" smtClean="0">
                <a:solidFill>
                  <a:schemeClr val="accent6">
                    <a:lumMod val="50000"/>
                  </a:schemeClr>
                </a:solidFill>
              </a:rPr>
              <a:t> höchstem Abschluss</a:t>
            </a:r>
            <a:br>
              <a:rPr lang="de-AT" b="1" baseline="0" dirty="0" smtClean="0">
                <a:solidFill>
                  <a:schemeClr val="accent6">
                    <a:lumMod val="50000"/>
                  </a:schemeClr>
                </a:solidFill>
              </a:rPr>
            </a:br>
            <a:r>
              <a:rPr lang="de-AT" b="1" baseline="0" dirty="0" smtClean="0">
                <a:solidFill>
                  <a:schemeClr val="accent6">
                    <a:lumMod val="50000"/>
                  </a:schemeClr>
                </a:solidFill>
              </a:rPr>
              <a:t>nach Alter / Männer- und Frauenanteil in Prozent</a:t>
            </a:r>
            <a:endParaRPr lang="de-AT" b="1" dirty="0">
              <a:solidFill>
                <a:schemeClr val="accent6">
                  <a:lumMod val="50000"/>
                </a:schemeClr>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col"/>
        <c:grouping val="clustered"/>
        <c:varyColors val="0"/>
        <c:ser>
          <c:idx val="0"/>
          <c:order val="0"/>
          <c:tx>
            <c:strRef>
              <c:f>Bildung!$C$34</c:f>
              <c:strCache>
                <c:ptCount val="1"/>
                <c:pt idx="0">
                  <c:v>Anteil Männer</c:v>
                </c:pt>
              </c:strCache>
            </c:strRef>
          </c:tx>
          <c:spPr>
            <a:solidFill>
              <a:srgbClr val="0070C0"/>
            </a:solidFill>
            <a:ln>
              <a:noFill/>
            </a:ln>
            <a:effectLst/>
          </c:spPr>
          <c:invertIfNegative val="0"/>
          <c:cat>
            <c:numRef>
              <c:f>Bildung!$B$35:$B$95</c:f>
              <c:numCache>
                <c:formatCode>General</c:formatCode>
                <c:ptCount val="61"/>
                <c:pt idx="0">
                  <c:v>25</c:v>
                </c:pt>
                <c:pt idx="1">
                  <c:v>26</c:v>
                </c:pt>
                <c:pt idx="2">
                  <c:v>27</c:v>
                </c:pt>
                <c:pt idx="3">
                  <c:v>28</c:v>
                </c:pt>
                <c:pt idx="4">
                  <c:v>29</c:v>
                </c:pt>
                <c:pt idx="5">
                  <c:v>30</c:v>
                </c:pt>
                <c:pt idx="6">
                  <c:v>31</c:v>
                </c:pt>
                <c:pt idx="7">
                  <c:v>32</c:v>
                </c:pt>
                <c:pt idx="8">
                  <c:v>33</c:v>
                </c:pt>
                <c:pt idx="9">
                  <c:v>34</c:v>
                </c:pt>
                <c:pt idx="10">
                  <c:v>35</c:v>
                </c:pt>
                <c:pt idx="11">
                  <c:v>36</c:v>
                </c:pt>
                <c:pt idx="12">
                  <c:v>37</c:v>
                </c:pt>
                <c:pt idx="13">
                  <c:v>38</c:v>
                </c:pt>
                <c:pt idx="14">
                  <c:v>39</c:v>
                </c:pt>
                <c:pt idx="15">
                  <c:v>40</c:v>
                </c:pt>
                <c:pt idx="16">
                  <c:v>41</c:v>
                </c:pt>
                <c:pt idx="17">
                  <c:v>42</c:v>
                </c:pt>
                <c:pt idx="18">
                  <c:v>43</c:v>
                </c:pt>
                <c:pt idx="19">
                  <c:v>44</c:v>
                </c:pt>
                <c:pt idx="20">
                  <c:v>45</c:v>
                </c:pt>
                <c:pt idx="21">
                  <c:v>46</c:v>
                </c:pt>
                <c:pt idx="22">
                  <c:v>47</c:v>
                </c:pt>
                <c:pt idx="23">
                  <c:v>48</c:v>
                </c:pt>
                <c:pt idx="24">
                  <c:v>49</c:v>
                </c:pt>
                <c:pt idx="25">
                  <c:v>50</c:v>
                </c:pt>
                <c:pt idx="26">
                  <c:v>51</c:v>
                </c:pt>
                <c:pt idx="27">
                  <c:v>52</c:v>
                </c:pt>
                <c:pt idx="28">
                  <c:v>53</c:v>
                </c:pt>
                <c:pt idx="29">
                  <c:v>54</c:v>
                </c:pt>
                <c:pt idx="30">
                  <c:v>55</c:v>
                </c:pt>
                <c:pt idx="31">
                  <c:v>56</c:v>
                </c:pt>
                <c:pt idx="32">
                  <c:v>57</c:v>
                </c:pt>
                <c:pt idx="33">
                  <c:v>58</c:v>
                </c:pt>
                <c:pt idx="34">
                  <c:v>59</c:v>
                </c:pt>
                <c:pt idx="35">
                  <c:v>60</c:v>
                </c:pt>
                <c:pt idx="36">
                  <c:v>61</c:v>
                </c:pt>
                <c:pt idx="37">
                  <c:v>62</c:v>
                </c:pt>
                <c:pt idx="38">
                  <c:v>63</c:v>
                </c:pt>
                <c:pt idx="39">
                  <c:v>64</c:v>
                </c:pt>
                <c:pt idx="40">
                  <c:v>65</c:v>
                </c:pt>
                <c:pt idx="41">
                  <c:v>66</c:v>
                </c:pt>
                <c:pt idx="42">
                  <c:v>67</c:v>
                </c:pt>
                <c:pt idx="43">
                  <c:v>68</c:v>
                </c:pt>
                <c:pt idx="44">
                  <c:v>69</c:v>
                </c:pt>
                <c:pt idx="45">
                  <c:v>70</c:v>
                </c:pt>
                <c:pt idx="46">
                  <c:v>71</c:v>
                </c:pt>
                <c:pt idx="47">
                  <c:v>72</c:v>
                </c:pt>
                <c:pt idx="48">
                  <c:v>73</c:v>
                </c:pt>
                <c:pt idx="49">
                  <c:v>74</c:v>
                </c:pt>
                <c:pt idx="50">
                  <c:v>75</c:v>
                </c:pt>
                <c:pt idx="51">
                  <c:v>76</c:v>
                </c:pt>
                <c:pt idx="52">
                  <c:v>77</c:v>
                </c:pt>
                <c:pt idx="53">
                  <c:v>78</c:v>
                </c:pt>
                <c:pt idx="54">
                  <c:v>79</c:v>
                </c:pt>
                <c:pt idx="55">
                  <c:v>80</c:v>
                </c:pt>
                <c:pt idx="56">
                  <c:v>81</c:v>
                </c:pt>
                <c:pt idx="57">
                  <c:v>82</c:v>
                </c:pt>
                <c:pt idx="58">
                  <c:v>83</c:v>
                </c:pt>
                <c:pt idx="59">
                  <c:v>84</c:v>
                </c:pt>
                <c:pt idx="60">
                  <c:v>85</c:v>
                </c:pt>
              </c:numCache>
            </c:numRef>
          </c:cat>
          <c:val>
            <c:numRef>
              <c:f>Bildung!$C$35:$C$95</c:f>
              <c:numCache>
                <c:formatCode>General</c:formatCode>
                <c:ptCount val="61"/>
                <c:pt idx="0">
                  <c:v>13.4</c:v>
                </c:pt>
                <c:pt idx="1">
                  <c:v>16</c:v>
                </c:pt>
                <c:pt idx="2">
                  <c:v>17.7</c:v>
                </c:pt>
                <c:pt idx="3">
                  <c:v>19.2</c:v>
                </c:pt>
                <c:pt idx="4">
                  <c:v>19.8</c:v>
                </c:pt>
                <c:pt idx="5">
                  <c:v>20.5</c:v>
                </c:pt>
                <c:pt idx="6">
                  <c:v>20.8</c:v>
                </c:pt>
                <c:pt idx="7">
                  <c:v>20.8</c:v>
                </c:pt>
                <c:pt idx="8">
                  <c:v>20.9</c:v>
                </c:pt>
                <c:pt idx="9">
                  <c:v>20.8</c:v>
                </c:pt>
                <c:pt idx="10">
                  <c:v>21.1</c:v>
                </c:pt>
                <c:pt idx="11">
                  <c:v>21</c:v>
                </c:pt>
                <c:pt idx="12">
                  <c:v>20.7</c:v>
                </c:pt>
                <c:pt idx="13">
                  <c:v>21</c:v>
                </c:pt>
                <c:pt idx="14">
                  <c:v>19.899999999999999</c:v>
                </c:pt>
                <c:pt idx="15">
                  <c:v>19.600000000000001</c:v>
                </c:pt>
                <c:pt idx="16">
                  <c:v>19.100000000000001</c:v>
                </c:pt>
                <c:pt idx="17">
                  <c:v>19.100000000000001</c:v>
                </c:pt>
                <c:pt idx="18">
                  <c:v>18.7</c:v>
                </c:pt>
                <c:pt idx="19">
                  <c:v>18.3</c:v>
                </c:pt>
                <c:pt idx="20">
                  <c:v>18.100000000000001</c:v>
                </c:pt>
                <c:pt idx="21">
                  <c:v>17.399999999999999</c:v>
                </c:pt>
                <c:pt idx="22">
                  <c:v>17.100000000000001</c:v>
                </c:pt>
                <c:pt idx="23">
                  <c:v>16.3</c:v>
                </c:pt>
                <c:pt idx="24">
                  <c:v>15.5</c:v>
                </c:pt>
                <c:pt idx="25">
                  <c:v>14.9</c:v>
                </c:pt>
                <c:pt idx="26">
                  <c:v>14.6</c:v>
                </c:pt>
                <c:pt idx="27">
                  <c:v>14.2</c:v>
                </c:pt>
                <c:pt idx="28">
                  <c:v>13.5</c:v>
                </c:pt>
                <c:pt idx="29">
                  <c:v>13.2</c:v>
                </c:pt>
                <c:pt idx="30">
                  <c:v>13.2</c:v>
                </c:pt>
                <c:pt idx="31">
                  <c:v>13</c:v>
                </c:pt>
                <c:pt idx="32">
                  <c:v>12.9</c:v>
                </c:pt>
                <c:pt idx="33">
                  <c:v>13.1</c:v>
                </c:pt>
                <c:pt idx="34">
                  <c:v>12.8</c:v>
                </c:pt>
                <c:pt idx="35">
                  <c:v>12.8</c:v>
                </c:pt>
                <c:pt idx="36">
                  <c:v>12.9</c:v>
                </c:pt>
                <c:pt idx="37">
                  <c:v>13</c:v>
                </c:pt>
                <c:pt idx="38">
                  <c:v>13.2</c:v>
                </c:pt>
                <c:pt idx="39">
                  <c:v>13</c:v>
                </c:pt>
                <c:pt idx="40">
                  <c:v>13.2</c:v>
                </c:pt>
                <c:pt idx="41">
                  <c:v>13.1</c:v>
                </c:pt>
                <c:pt idx="42">
                  <c:v>12.7</c:v>
                </c:pt>
                <c:pt idx="43">
                  <c:v>12</c:v>
                </c:pt>
                <c:pt idx="44">
                  <c:v>11.8</c:v>
                </c:pt>
                <c:pt idx="45">
                  <c:v>12.2</c:v>
                </c:pt>
                <c:pt idx="46">
                  <c:v>11.6</c:v>
                </c:pt>
                <c:pt idx="47">
                  <c:v>10.9</c:v>
                </c:pt>
                <c:pt idx="48">
                  <c:v>10.7</c:v>
                </c:pt>
                <c:pt idx="49">
                  <c:v>11.9</c:v>
                </c:pt>
                <c:pt idx="50">
                  <c:v>11.9</c:v>
                </c:pt>
                <c:pt idx="51">
                  <c:v>12</c:v>
                </c:pt>
                <c:pt idx="52">
                  <c:v>11.1</c:v>
                </c:pt>
                <c:pt idx="53">
                  <c:v>10.4</c:v>
                </c:pt>
                <c:pt idx="54">
                  <c:v>9.5</c:v>
                </c:pt>
                <c:pt idx="55">
                  <c:v>9</c:v>
                </c:pt>
                <c:pt idx="56">
                  <c:v>8.6999999999999993</c:v>
                </c:pt>
                <c:pt idx="57">
                  <c:v>8.1999999999999993</c:v>
                </c:pt>
                <c:pt idx="58">
                  <c:v>8.1999999999999993</c:v>
                </c:pt>
                <c:pt idx="59">
                  <c:v>7.6</c:v>
                </c:pt>
                <c:pt idx="60">
                  <c:v>8.4</c:v>
                </c:pt>
              </c:numCache>
            </c:numRef>
          </c:val>
        </c:ser>
        <c:ser>
          <c:idx val="1"/>
          <c:order val="1"/>
          <c:tx>
            <c:strRef>
              <c:f>Bildung!$D$34</c:f>
              <c:strCache>
                <c:ptCount val="1"/>
                <c:pt idx="0">
                  <c:v>Anteil Frauen</c:v>
                </c:pt>
              </c:strCache>
            </c:strRef>
          </c:tx>
          <c:spPr>
            <a:solidFill>
              <a:srgbClr val="C00000"/>
            </a:solidFill>
            <a:ln>
              <a:noFill/>
            </a:ln>
            <a:effectLst/>
          </c:spPr>
          <c:invertIfNegative val="0"/>
          <c:cat>
            <c:numRef>
              <c:f>Bildung!$B$35:$B$95</c:f>
              <c:numCache>
                <c:formatCode>General</c:formatCode>
                <c:ptCount val="61"/>
                <c:pt idx="0">
                  <c:v>25</c:v>
                </c:pt>
                <c:pt idx="1">
                  <c:v>26</c:v>
                </c:pt>
                <c:pt idx="2">
                  <c:v>27</c:v>
                </c:pt>
                <c:pt idx="3">
                  <c:v>28</c:v>
                </c:pt>
                <c:pt idx="4">
                  <c:v>29</c:v>
                </c:pt>
                <c:pt idx="5">
                  <c:v>30</c:v>
                </c:pt>
                <c:pt idx="6">
                  <c:v>31</c:v>
                </c:pt>
                <c:pt idx="7">
                  <c:v>32</c:v>
                </c:pt>
                <c:pt idx="8">
                  <c:v>33</c:v>
                </c:pt>
                <c:pt idx="9">
                  <c:v>34</c:v>
                </c:pt>
                <c:pt idx="10">
                  <c:v>35</c:v>
                </c:pt>
                <c:pt idx="11">
                  <c:v>36</c:v>
                </c:pt>
                <c:pt idx="12">
                  <c:v>37</c:v>
                </c:pt>
                <c:pt idx="13">
                  <c:v>38</c:v>
                </c:pt>
                <c:pt idx="14">
                  <c:v>39</c:v>
                </c:pt>
                <c:pt idx="15">
                  <c:v>40</c:v>
                </c:pt>
                <c:pt idx="16">
                  <c:v>41</c:v>
                </c:pt>
                <c:pt idx="17">
                  <c:v>42</c:v>
                </c:pt>
                <c:pt idx="18">
                  <c:v>43</c:v>
                </c:pt>
                <c:pt idx="19">
                  <c:v>44</c:v>
                </c:pt>
                <c:pt idx="20">
                  <c:v>45</c:v>
                </c:pt>
                <c:pt idx="21">
                  <c:v>46</c:v>
                </c:pt>
                <c:pt idx="22">
                  <c:v>47</c:v>
                </c:pt>
                <c:pt idx="23">
                  <c:v>48</c:v>
                </c:pt>
                <c:pt idx="24">
                  <c:v>49</c:v>
                </c:pt>
                <c:pt idx="25">
                  <c:v>50</c:v>
                </c:pt>
                <c:pt idx="26">
                  <c:v>51</c:v>
                </c:pt>
                <c:pt idx="27">
                  <c:v>52</c:v>
                </c:pt>
                <c:pt idx="28">
                  <c:v>53</c:v>
                </c:pt>
                <c:pt idx="29">
                  <c:v>54</c:v>
                </c:pt>
                <c:pt idx="30">
                  <c:v>55</c:v>
                </c:pt>
                <c:pt idx="31">
                  <c:v>56</c:v>
                </c:pt>
                <c:pt idx="32">
                  <c:v>57</c:v>
                </c:pt>
                <c:pt idx="33">
                  <c:v>58</c:v>
                </c:pt>
                <c:pt idx="34">
                  <c:v>59</c:v>
                </c:pt>
                <c:pt idx="35">
                  <c:v>60</c:v>
                </c:pt>
                <c:pt idx="36">
                  <c:v>61</c:v>
                </c:pt>
                <c:pt idx="37">
                  <c:v>62</c:v>
                </c:pt>
                <c:pt idx="38">
                  <c:v>63</c:v>
                </c:pt>
                <c:pt idx="39">
                  <c:v>64</c:v>
                </c:pt>
                <c:pt idx="40">
                  <c:v>65</c:v>
                </c:pt>
                <c:pt idx="41">
                  <c:v>66</c:v>
                </c:pt>
                <c:pt idx="42">
                  <c:v>67</c:v>
                </c:pt>
                <c:pt idx="43">
                  <c:v>68</c:v>
                </c:pt>
                <c:pt idx="44">
                  <c:v>69</c:v>
                </c:pt>
                <c:pt idx="45">
                  <c:v>70</c:v>
                </c:pt>
                <c:pt idx="46">
                  <c:v>71</c:v>
                </c:pt>
                <c:pt idx="47">
                  <c:v>72</c:v>
                </c:pt>
                <c:pt idx="48">
                  <c:v>73</c:v>
                </c:pt>
                <c:pt idx="49">
                  <c:v>74</c:v>
                </c:pt>
                <c:pt idx="50">
                  <c:v>75</c:v>
                </c:pt>
                <c:pt idx="51">
                  <c:v>76</c:v>
                </c:pt>
                <c:pt idx="52">
                  <c:v>77</c:v>
                </c:pt>
                <c:pt idx="53">
                  <c:v>78</c:v>
                </c:pt>
                <c:pt idx="54">
                  <c:v>79</c:v>
                </c:pt>
                <c:pt idx="55">
                  <c:v>80</c:v>
                </c:pt>
                <c:pt idx="56">
                  <c:v>81</c:v>
                </c:pt>
                <c:pt idx="57">
                  <c:v>82</c:v>
                </c:pt>
                <c:pt idx="58">
                  <c:v>83</c:v>
                </c:pt>
                <c:pt idx="59">
                  <c:v>84</c:v>
                </c:pt>
                <c:pt idx="60">
                  <c:v>85</c:v>
                </c:pt>
              </c:numCache>
            </c:numRef>
          </c:cat>
          <c:val>
            <c:numRef>
              <c:f>Bildung!$D$35:$D$95</c:f>
              <c:numCache>
                <c:formatCode>General</c:formatCode>
                <c:ptCount val="61"/>
                <c:pt idx="0">
                  <c:v>23.7</c:v>
                </c:pt>
                <c:pt idx="1">
                  <c:v>26.1</c:v>
                </c:pt>
                <c:pt idx="2">
                  <c:v>27.9</c:v>
                </c:pt>
                <c:pt idx="3">
                  <c:v>29.1</c:v>
                </c:pt>
                <c:pt idx="4">
                  <c:v>29.3</c:v>
                </c:pt>
                <c:pt idx="5">
                  <c:v>29.1</c:v>
                </c:pt>
                <c:pt idx="6">
                  <c:v>29.1</c:v>
                </c:pt>
                <c:pt idx="7">
                  <c:v>28.4</c:v>
                </c:pt>
                <c:pt idx="8">
                  <c:v>28.6</c:v>
                </c:pt>
                <c:pt idx="9">
                  <c:v>28</c:v>
                </c:pt>
                <c:pt idx="10">
                  <c:v>27.9</c:v>
                </c:pt>
                <c:pt idx="11">
                  <c:v>27.9</c:v>
                </c:pt>
                <c:pt idx="12">
                  <c:v>27.2</c:v>
                </c:pt>
                <c:pt idx="13">
                  <c:v>26.7</c:v>
                </c:pt>
                <c:pt idx="14">
                  <c:v>25.3</c:v>
                </c:pt>
                <c:pt idx="15">
                  <c:v>24</c:v>
                </c:pt>
                <c:pt idx="16">
                  <c:v>23.5</c:v>
                </c:pt>
                <c:pt idx="17">
                  <c:v>22.8</c:v>
                </c:pt>
                <c:pt idx="18">
                  <c:v>22.5</c:v>
                </c:pt>
                <c:pt idx="19">
                  <c:v>21.7</c:v>
                </c:pt>
                <c:pt idx="20">
                  <c:v>20.8</c:v>
                </c:pt>
                <c:pt idx="21">
                  <c:v>19.600000000000001</c:v>
                </c:pt>
                <c:pt idx="22">
                  <c:v>18.5</c:v>
                </c:pt>
                <c:pt idx="23">
                  <c:v>17.600000000000001</c:v>
                </c:pt>
                <c:pt idx="24">
                  <c:v>16.3</c:v>
                </c:pt>
                <c:pt idx="25">
                  <c:v>15.8</c:v>
                </c:pt>
                <c:pt idx="26">
                  <c:v>15.4</c:v>
                </c:pt>
                <c:pt idx="27">
                  <c:v>15.2</c:v>
                </c:pt>
                <c:pt idx="28">
                  <c:v>14.8</c:v>
                </c:pt>
                <c:pt idx="29">
                  <c:v>14.3</c:v>
                </c:pt>
                <c:pt idx="30">
                  <c:v>14</c:v>
                </c:pt>
                <c:pt idx="31">
                  <c:v>13.9</c:v>
                </c:pt>
                <c:pt idx="32">
                  <c:v>13.9</c:v>
                </c:pt>
                <c:pt idx="33">
                  <c:v>13.7</c:v>
                </c:pt>
                <c:pt idx="34">
                  <c:v>13.2</c:v>
                </c:pt>
                <c:pt idx="35">
                  <c:v>13.2</c:v>
                </c:pt>
                <c:pt idx="36">
                  <c:v>13.3</c:v>
                </c:pt>
                <c:pt idx="37">
                  <c:v>13.7</c:v>
                </c:pt>
                <c:pt idx="38">
                  <c:v>13.7</c:v>
                </c:pt>
                <c:pt idx="39">
                  <c:v>12.9</c:v>
                </c:pt>
                <c:pt idx="40">
                  <c:v>11.9</c:v>
                </c:pt>
                <c:pt idx="41">
                  <c:v>11.2</c:v>
                </c:pt>
                <c:pt idx="42">
                  <c:v>10.5</c:v>
                </c:pt>
                <c:pt idx="43">
                  <c:v>9.6</c:v>
                </c:pt>
                <c:pt idx="44">
                  <c:v>8.9</c:v>
                </c:pt>
                <c:pt idx="45">
                  <c:v>8</c:v>
                </c:pt>
                <c:pt idx="46">
                  <c:v>6.4</c:v>
                </c:pt>
                <c:pt idx="47">
                  <c:v>5.9</c:v>
                </c:pt>
                <c:pt idx="48">
                  <c:v>5.4</c:v>
                </c:pt>
                <c:pt idx="49">
                  <c:v>5.9</c:v>
                </c:pt>
                <c:pt idx="50">
                  <c:v>5.5</c:v>
                </c:pt>
                <c:pt idx="51">
                  <c:v>5.0999999999999996</c:v>
                </c:pt>
                <c:pt idx="52">
                  <c:v>4.5999999999999996</c:v>
                </c:pt>
                <c:pt idx="53">
                  <c:v>4.2</c:v>
                </c:pt>
                <c:pt idx="54">
                  <c:v>3.5</c:v>
                </c:pt>
                <c:pt idx="55">
                  <c:v>3.1</c:v>
                </c:pt>
                <c:pt idx="56">
                  <c:v>3</c:v>
                </c:pt>
                <c:pt idx="57">
                  <c:v>2.8</c:v>
                </c:pt>
                <c:pt idx="58">
                  <c:v>2.6</c:v>
                </c:pt>
                <c:pt idx="59">
                  <c:v>2.5</c:v>
                </c:pt>
                <c:pt idx="60">
                  <c:v>2.6</c:v>
                </c:pt>
              </c:numCache>
            </c:numRef>
          </c:val>
        </c:ser>
        <c:dLbls>
          <c:showLegendKey val="0"/>
          <c:showVal val="0"/>
          <c:showCatName val="0"/>
          <c:showSerName val="0"/>
          <c:showPercent val="0"/>
          <c:showBubbleSize val="0"/>
        </c:dLbls>
        <c:gapWidth val="8"/>
        <c:overlap val="-27"/>
        <c:axId val="622063840"/>
        <c:axId val="622064624"/>
      </c:barChart>
      <c:catAx>
        <c:axId val="622063840"/>
        <c:scaling>
          <c:orientation val="maxMin"/>
        </c:scaling>
        <c:delete val="0"/>
        <c:axPos val="b"/>
        <c:title>
          <c:tx>
            <c:rich>
              <a:bodyPr rot="0" spcFirstLastPara="1" vertOverflow="ellipsis" vert="horz" wrap="square" anchor="ctr" anchorCtr="1"/>
              <a:lstStyle/>
              <a:p>
                <a:pPr>
                  <a:defRPr sz="1100" b="0" i="0" u="none" strike="noStrike" kern="1200" baseline="0">
                    <a:solidFill>
                      <a:schemeClr val="accent6">
                        <a:lumMod val="50000"/>
                      </a:schemeClr>
                    </a:solidFill>
                    <a:latin typeface="+mn-lt"/>
                    <a:ea typeface="+mn-ea"/>
                    <a:cs typeface="+mn-cs"/>
                  </a:defRPr>
                </a:pPr>
                <a:r>
                  <a:rPr lang="de-AT" sz="1100">
                    <a:solidFill>
                      <a:schemeClr val="accent6">
                        <a:lumMod val="50000"/>
                      </a:schemeClr>
                    </a:solidFill>
                  </a:rPr>
                  <a:t>Alter in</a:t>
                </a:r>
                <a:r>
                  <a:rPr lang="de-AT" sz="1100" baseline="0">
                    <a:solidFill>
                      <a:schemeClr val="accent6">
                        <a:lumMod val="50000"/>
                      </a:schemeClr>
                    </a:solidFill>
                  </a:rPr>
                  <a:t> Jahren</a:t>
                </a:r>
                <a:endParaRPr lang="de-AT" sz="1100">
                  <a:solidFill>
                    <a:schemeClr val="accent6">
                      <a:lumMod val="50000"/>
                    </a:schemeClr>
                  </a:solidFill>
                </a:endParaRPr>
              </a:p>
            </c:rich>
          </c:tx>
          <c:layout>
            <c:manualLayout>
              <c:xMode val="edge"/>
              <c:yMode val="edge"/>
              <c:x val="0.44933926318469941"/>
              <c:y val="0.89627263269966018"/>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accent6">
                      <a:lumMod val="50000"/>
                    </a:schemeClr>
                  </a:solidFill>
                  <a:latin typeface="+mn-lt"/>
                  <a:ea typeface="+mn-ea"/>
                  <a:cs typeface="+mn-cs"/>
                </a:defRPr>
              </a:pPr>
              <a:endParaRPr lang="de-DE"/>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100" b="0" i="0" u="none" strike="noStrike" kern="1200" baseline="0">
                <a:solidFill>
                  <a:schemeClr val="accent6">
                    <a:lumMod val="50000"/>
                  </a:schemeClr>
                </a:solidFill>
                <a:latin typeface="+mn-lt"/>
                <a:ea typeface="+mn-ea"/>
                <a:cs typeface="+mn-cs"/>
              </a:defRPr>
            </a:pPr>
            <a:endParaRPr lang="de-DE"/>
          </a:p>
        </c:txPr>
        <c:crossAx val="622064624"/>
        <c:crosses val="autoZero"/>
        <c:auto val="1"/>
        <c:lblAlgn val="ctr"/>
        <c:lblOffset val="100"/>
        <c:noMultiLvlLbl val="0"/>
      </c:catAx>
      <c:valAx>
        <c:axId val="622064624"/>
        <c:scaling>
          <c:orientation val="minMax"/>
        </c:scaling>
        <c:delete val="0"/>
        <c:axPos val="r"/>
        <c:majorGridlines>
          <c:spPr>
            <a:ln w="9525" cap="flat" cmpd="sng" algn="ctr">
              <a:solidFill>
                <a:schemeClr val="bg1">
                  <a:lumMod val="6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accent6">
                        <a:lumMod val="50000"/>
                      </a:schemeClr>
                    </a:solidFill>
                    <a:latin typeface="+mn-lt"/>
                    <a:ea typeface="+mn-ea"/>
                    <a:cs typeface="+mn-cs"/>
                  </a:defRPr>
                </a:pPr>
                <a:r>
                  <a:rPr lang="en-US" sz="1100">
                    <a:solidFill>
                      <a:schemeClr val="accent6">
                        <a:lumMod val="50000"/>
                      </a:schemeClr>
                    </a:solidFill>
                  </a:rPr>
                  <a:t>in %</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accent6">
                      <a:lumMod val="50000"/>
                    </a:schemeClr>
                  </a:solidFill>
                  <a:latin typeface="+mn-lt"/>
                  <a:ea typeface="+mn-ea"/>
                  <a:cs typeface="+mn-cs"/>
                </a:defRPr>
              </a:pPr>
              <a:endParaRPr lang="de-DE"/>
            </a:p>
          </c:txPr>
        </c:title>
        <c:numFmt formatCode="General" sourceLinked="1"/>
        <c:majorTickMark val="out"/>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900" b="0" i="0" u="none" strike="noStrike" kern="1200" baseline="0">
                <a:solidFill>
                  <a:schemeClr val="accent6">
                    <a:lumMod val="50000"/>
                  </a:schemeClr>
                </a:solidFill>
                <a:latin typeface="+mn-lt"/>
                <a:ea typeface="+mn-ea"/>
                <a:cs typeface="+mn-cs"/>
              </a:defRPr>
            </a:pPr>
            <a:endParaRPr lang="de-DE"/>
          </a:p>
        </c:txPr>
        <c:crossAx val="622063840"/>
        <c:crosses val="autoZero"/>
        <c:crossBetween val="between"/>
      </c:valAx>
      <c:spPr>
        <a:noFill/>
        <a:ln>
          <a:noFill/>
        </a:ln>
        <a:effectLst/>
      </c:spPr>
    </c:plotArea>
    <c:legend>
      <c:legendPos val="b"/>
      <c:layout>
        <c:manualLayout>
          <c:xMode val="edge"/>
          <c:yMode val="edge"/>
          <c:x val="0.37267382988936532"/>
          <c:y val="0.26423532065856392"/>
          <c:w val="0.19968422764381802"/>
          <c:h val="3.679296570822721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accent6">
                  <a:lumMod val="50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de-AT" sz="1400" dirty="0"/>
              <a:t>Fernere </a:t>
            </a:r>
            <a:r>
              <a:rPr lang="de-AT" sz="1400" dirty="0" smtClean="0"/>
              <a:t>Lebenserwartung ab 65 </a:t>
            </a:r>
            <a:r>
              <a:rPr lang="de-AT" sz="1400" dirty="0"/>
              <a:t>und Gesundheit</a:t>
            </a:r>
            <a:r>
              <a:rPr lang="de-AT" sz="1200" dirty="0"/>
              <a:t/>
            </a:r>
            <a:br>
              <a:rPr lang="de-AT" sz="1200" dirty="0"/>
            </a:br>
            <a:r>
              <a:rPr lang="de-AT" sz="1200" b="0" dirty="0"/>
              <a:t>(nach Geschlecht)</a:t>
            </a:r>
          </a:p>
        </c:rich>
      </c:tx>
      <c:layout>
        <c:manualLayout>
          <c:xMode val="edge"/>
          <c:yMode val="edge"/>
          <c:x val="0.32658308190448154"/>
          <c:y val="9.3214036492561322E-3"/>
        </c:manualLayout>
      </c:layout>
      <c:overlay val="0"/>
    </c:title>
    <c:autoTitleDeleted val="0"/>
    <c:plotArea>
      <c:layout>
        <c:manualLayout>
          <c:layoutTarget val="inner"/>
          <c:xMode val="edge"/>
          <c:yMode val="edge"/>
          <c:x val="9.1132532117695814E-2"/>
          <c:y val="0.10056060352740065"/>
          <c:w val="0.88377588064649815"/>
          <c:h val="0.76972646634578779"/>
        </c:manualLayout>
      </c:layout>
      <c:barChart>
        <c:barDir val="bar"/>
        <c:grouping val="stacked"/>
        <c:varyColors val="0"/>
        <c:ser>
          <c:idx val="0"/>
          <c:order val="0"/>
          <c:tx>
            <c:strRef>
              <c:f>Gesundheit!$D$52</c:f>
              <c:strCache>
                <c:ptCount val="1"/>
                <c:pt idx="0">
                  <c:v>Lebenserwartung in (sehr) guter Gesundheit</c:v>
                </c:pt>
              </c:strCache>
            </c:strRef>
          </c:tx>
          <c:spPr>
            <a:solidFill>
              <a:srgbClr val="61DC5E"/>
            </a:solidFill>
            <a:ln>
              <a:noFill/>
            </a:ln>
          </c:spPr>
          <c:invertIfNegative val="0"/>
          <c:dLbls>
            <c:spPr>
              <a:noFill/>
              <a:ln>
                <a:noFill/>
              </a:ln>
              <a:effectLst/>
            </c:spPr>
            <c:txPr>
              <a:bodyPr wrap="square" lIns="38100" tIns="19050" rIns="38100" bIns="19050" anchor="ctr">
                <a:spAutoFit/>
              </a:bodyPr>
              <a:lstStyle/>
              <a:p>
                <a:pPr>
                  <a:defRPr sz="1200"/>
                </a:pPr>
                <a:endParaRPr lang="de-DE"/>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Gesundheit!$B$53:$B$67</c:f>
              <c:numCache>
                <c:formatCode>General</c:formatCode>
                <c:ptCount val="15"/>
                <c:pt idx="0">
                  <c:v>2019</c:v>
                </c:pt>
                <c:pt idx="1">
                  <c:v>2014</c:v>
                </c:pt>
                <c:pt idx="2">
                  <c:v>2006</c:v>
                </c:pt>
                <c:pt idx="3">
                  <c:v>1999</c:v>
                </c:pt>
                <c:pt idx="4">
                  <c:v>1991</c:v>
                </c:pt>
                <c:pt idx="5">
                  <c:v>1983</c:v>
                </c:pt>
                <c:pt idx="6">
                  <c:v>1978</c:v>
                </c:pt>
                <c:pt idx="8">
                  <c:v>2019</c:v>
                </c:pt>
                <c:pt idx="9">
                  <c:v>2014</c:v>
                </c:pt>
                <c:pt idx="10">
                  <c:v>2006</c:v>
                </c:pt>
                <c:pt idx="11">
                  <c:v>1999</c:v>
                </c:pt>
                <c:pt idx="12">
                  <c:v>1991</c:v>
                </c:pt>
                <c:pt idx="13">
                  <c:v>1983</c:v>
                </c:pt>
                <c:pt idx="14">
                  <c:v>1978</c:v>
                </c:pt>
              </c:numCache>
            </c:numRef>
          </c:cat>
          <c:val>
            <c:numRef>
              <c:f>Gesundheit!$D$53:$D$67</c:f>
              <c:numCache>
                <c:formatCode>General</c:formatCode>
                <c:ptCount val="15"/>
                <c:pt idx="0">
                  <c:v>9.3000000000000007</c:v>
                </c:pt>
                <c:pt idx="1">
                  <c:v>11.4</c:v>
                </c:pt>
                <c:pt idx="2">
                  <c:v>8.6999999999999993</c:v>
                </c:pt>
                <c:pt idx="3">
                  <c:v>6.9</c:v>
                </c:pt>
                <c:pt idx="4">
                  <c:v>6</c:v>
                </c:pt>
                <c:pt idx="5">
                  <c:v>5</c:v>
                </c:pt>
                <c:pt idx="6">
                  <c:v>4.0999999999999996</c:v>
                </c:pt>
                <c:pt idx="8">
                  <c:v>10.199999999999999</c:v>
                </c:pt>
                <c:pt idx="9">
                  <c:v>11.3</c:v>
                </c:pt>
                <c:pt idx="10">
                  <c:v>8.9</c:v>
                </c:pt>
                <c:pt idx="11">
                  <c:v>7.4</c:v>
                </c:pt>
                <c:pt idx="12">
                  <c:v>6</c:v>
                </c:pt>
                <c:pt idx="13">
                  <c:v>4.9000000000000004</c:v>
                </c:pt>
                <c:pt idx="14">
                  <c:v>3.6</c:v>
                </c:pt>
              </c:numCache>
            </c:numRef>
          </c:val>
          <c:extLst xmlns:c16r2="http://schemas.microsoft.com/office/drawing/2015/06/chart">
            <c:ext xmlns:c16="http://schemas.microsoft.com/office/drawing/2014/chart" uri="{C3380CC4-5D6E-409C-BE32-E72D297353CC}">
              <c16:uniqueId val="{00000000-8C78-4C94-A5AF-E6BED9AAF9BB}"/>
            </c:ext>
          </c:extLst>
        </c:ser>
        <c:ser>
          <c:idx val="1"/>
          <c:order val="1"/>
          <c:tx>
            <c:strRef>
              <c:f>Gesundheit!$E$52</c:f>
              <c:strCache>
                <c:ptCount val="1"/>
                <c:pt idx="0">
                  <c:v>Lebenserwartung in mittelmäßiger Gesundheit</c:v>
                </c:pt>
              </c:strCache>
            </c:strRef>
          </c:tx>
          <c:spPr>
            <a:solidFill>
              <a:srgbClr val="FFFFFF">
                <a:lumMod val="75000"/>
              </a:srgbClr>
            </a:solidFill>
            <a:ln>
              <a:noFill/>
            </a:ln>
          </c:spPr>
          <c:invertIfNegative val="0"/>
          <c:dLbls>
            <c:spPr>
              <a:noFill/>
              <a:ln>
                <a:noFill/>
              </a:ln>
              <a:effectLst/>
            </c:spPr>
            <c:txPr>
              <a:bodyPr wrap="square" lIns="38100" tIns="19050" rIns="38100" bIns="19050" anchor="ctr">
                <a:spAutoFit/>
              </a:bodyPr>
              <a:lstStyle/>
              <a:p>
                <a:pPr>
                  <a:defRPr sz="1200"/>
                </a:pPr>
                <a:endParaRPr lang="de-DE"/>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Gesundheit!$B$53:$B$67</c:f>
              <c:numCache>
                <c:formatCode>General</c:formatCode>
                <c:ptCount val="15"/>
                <c:pt idx="0">
                  <c:v>2019</c:v>
                </c:pt>
                <c:pt idx="1">
                  <c:v>2014</c:v>
                </c:pt>
                <c:pt idx="2">
                  <c:v>2006</c:v>
                </c:pt>
                <c:pt idx="3">
                  <c:v>1999</c:v>
                </c:pt>
                <c:pt idx="4">
                  <c:v>1991</c:v>
                </c:pt>
                <c:pt idx="5">
                  <c:v>1983</c:v>
                </c:pt>
                <c:pt idx="6">
                  <c:v>1978</c:v>
                </c:pt>
                <c:pt idx="8">
                  <c:v>2019</c:v>
                </c:pt>
                <c:pt idx="9">
                  <c:v>2014</c:v>
                </c:pt>
                <c:pt idx="10">
                  <c:v>2006</c:v>
                </c:pt>
                <c:pt idx="11">
                  <c:v>1999</c:v>
                </c:pt>
                <c:pt idx="12">
                  <c:v>1991</c:v>
                </c:pt>
                <c:pt idx="13">
                  <c:v>1983</c:v>
                </c:pt>
                <c:pt idx="14">
                  <c:v>1978</c:v>
                </c:pt>
              </c:numCache>
            </c:numRef>
          </c:cat>
          <c:val>
            <c:numRef>
              <c:f>Gesundheit!$E$53:$E$67</c:f>
              <c:numCache>
                <c:formatCode>General</c:formatCode>
                <c:ptCount val="15"/>
                <c:pt idx="0">
                  <c:v>6.5</c:v>
                </c:pt>
                <c:pt idx="1">
                  <c:v>5.3</c:v>
                </c:pt>
                <c:pt idx="2">
                  <c:v>6</c:v>
                </c:pt>
                <c:pt idx="3">
                  <c:v>5.9</c:v>
                </c:pt>
                <c:pt idx="4">
                  <c:v>5.9</c:v>
                </c:pt>
                <c:pt idx="5">
                  <c:v>5.8</c:v>
                </c:pt>
                <c:pt idx="6">
                  <c:v>5.3</c:v>
                </c:pt>
                <c:pt idx="8">
                  <c:v>7.8</c:v>
                </c:pt>
                <c:pt idx="9">
                  <c:v>7.8</c:v>
                </c:pt>
                <c:pt idx="10">
                  <c:v>8.4</c:v>
                </c:pt>
                <c:pt idx="11">
                  <c:v>8.1999999999999993</c:v>
                </c:pt>
                <c:pt idx="12">
                  <c:v>8.3000000000000007</c:v>
                </c:pt>
                <c:pt idx="13">
                  <c:v>8.1999999999999993</c:v>
                </c:pt>
                <c:pt idx="14">
                  <c:v>7.6</c:v>
                </c:pt>
              </c:numCache>
            </c:numRef>
          </c:val>
          <c:extLst xmlns:c16r2="http://schemas.microsoft.com/office/drawing/2015/06/chart">
            <c:ext xmlns:c16="http://schemas.microsoft.com/office/drawing/2014/chart" uri="{C3380CC4-5D6E-409C-BE32-E72D297353CC}">
              <c16:uniqueId val="{00000001-8C78-4C94-A5AF-E6BED9AAF9BB}"/>
            </c:ext>
          </c:extLst>
        </c:ser>
        <c:ser>
          <c:idx val="2"/>
          <c:order val="2"/>
          <c:tx>
            <c:strRef>
              <c:f>Gesundheit!$F$52</c:f>
              <c:strCache>
                <c:ptCount val="1"/>
                <c:pt idx="0">
                  <c:v>Lebenserwartung in (sehr) schlechter Gesundheit</c:v>
                </c:pt>
              </c:strCache>
            </c:strRef>
          </c:tx>
          <c:spPr>
            <a:solidFill>
              <a:srgbClr val="F5B5B8"/>
            </a:solidFill>
            <a:ln>
              <a:noFill/>
            </a:ln>
          </c:spPr>
          <c:invertIfNegative val="0"/>
          <c:dLbls>
            <c:spPr>
              <a:noFill/>
              <a:ln>
                <a:noFill/>
              </a:ln>
              <a:effectLst/>
            </c:spPr>
            <c:txPr>
              <a:bodyPr wrap="square" lIns="38100" tIns="19050" rIns="38100" bIns="19050" anchor="ctr">
                <a:spAutoFit/>
              </a:bodyPr>
              <a:lstStyle/>
              <a:p>
                <a:pPr>
                  <a:defRPr sz="1200"/>
                </a:pPr>
                <a:endParaRPr lang="de-DE"/>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Gesundheit!$B$53:$B$67</c:f>
              <c:numCache>
                <c:formatCode>General</c:formatCode>
                <c:ptCount val="15"/>
                <c:pt idx="0">
                  <c:v>2019</c:v>
                </c:pt>
                <c:pt idx="1">
                  <c:v>2014</c:v>
                </c:pt>
                <c:pt idx="2">
                  <c:v>2006</c:v>
                </c:pt>
                <c:pt idx="3">
                  <c:v>1999</c:v>
                </c:pt>
                <c:pt idx="4">
                  <c:v>1991</c:v>
                </c:pt>
                <c:pt idx="5">
                  <c:v>1983</c:v>
                </c:pt>
                <c:pt idx="6">
                  <c:v>1978</c:v>
                </c:pt>
                <c:pt idx="8">
                  <c:v>2019</c:v>
                </c:pt>
                <c:pt idx="9">
                  <c:v>2014</c:v>
                </c:pt>
                <c:pt idx="10">
                  <c:v>2006</c:v>
                </c:pt>
                <c:pt idx="11">
                  <c:v>1999</c:v>
                </c:pt>
                <c:pt idx="12">
                  <c:v>1991</c:v>
                </c:pt>
                <c:pt idx="13">
                  <c:v>1983</c:v>
                </c:pt>
                <c:pt idx="14">
                  <c:v>1978</c:v>
                </c:pt>
              </c:numCache>
            </c:numRef>
          </c:cat>
          <c:val>
            <c:numRef>
              <c:f>Gesundheit!$F$53:$F$67</c:f>
              <c:numCache>
                <c:formatCode>General</c:formatCode>
                <c:ptCount val="15"/>
                <c:pt idx="0">
                  <c:v>2.5</c:v>
                </c:pt>
                <c:pt idx="1">
                  <c:v>1.5</c:v>
                </c:pt>
                <c:pt idx="2">
                  <c:v>2.5</c:v>
                </c:pt>
                <c:pt idx="3">
                  <c:v>2.8</c:v>
                </c:pt>
                <c:pt idx="4">
                  <c:v>2.6</c:v>
                </c:pt>
                <c:pt idx="5">
                  <c:v>2.2999999999999998</c:v>
                </c:pt>
                <c:pt idx="6">
                  <c:v>3.1</c:v>
                </c:pt>
                <c:pt idx="8">
                  <c:v>3.4</c:v>
                </c:pt>
                <c:pt idx="9">
                  <c:v>2.4</c:v>
                </c:pt>
                <c:pt idx="10">
                  <c:v>3.2</c:v>
                </c:pt>
                <c:pt idx="11">
                  <c:v>3.7</c:v>
                </c:pt>
                <c:pt idx="12">
                  <c:v>3.7</c:v>
                </c:pt>
                <c:pt idx="13">
                  <c:v>3.5</c:v>
                </c:pt>
                <c:pt idx="14">
                  <c:v>4.7</c:v>
                </c:pt>
              </c:numCache>
            </c:numRef>
          </c:val>
          <c:extLst xmlns:c16r2="http://schemas.microsoft.com/office/drawing/2015/06/chart">
            <c:ext xmlns:c16="http://schemas.microsoft.com/office/drawing/2014/chart" uri="{C3380CC4-5D6E-409C-BE32-E72D297353CC}">
              <c16:uniqueId val="{00000002-8C78-4C94-A5AF-E6BED9AAF9BB}"/>
            </c:ext>
          </c:extLst>
        </c:ser>
        <c:dLbls>
          <c:showLegendKey val="0"/>
          <c:showVal val="0"/>
          <c:showCatName val="0"/>
          <c:showSerName val="0"/>
          <c:showPercent val="0"/>
          <c:showBubbleSize val="0"/>
        </c:dLbls>
        <c:gapWidth val="80"/>
        <c:overlap val="100"/>
        <c:axId val="622064232"/>
        <c:axId val="622061880"/>
      </c:barChart>
      <c:catAx>
        <c:axId val="622064232"/>
        <c:scaling>
          <c:orientation val="minMax"/>
        </c:scaling>
        <c:delete val="0"/>
        <c:axPos val="l"/>
        <c:numFmt formatCode="General" sourceLinked="1"/>
        <c:majorTickMark val="out"/>
        <c:minorTickMark val="none"/>
        <c:tickLblPos val="nextTo"/>
        <c:spPr>
          <a:ln w="3175">
            <a:solidFill>
              <a:sysClr val="window" lastClr="FFFFFF">
                <a:lumMod val="50000"/>
              </a:sysClr>
            </a:solidFill>
          </a:ln>
        </c:spPr>
        <c:txPr>
          <a:bodyPr/>
          <a:lstStyle/>
          <a:p>
            <a:pPr>
              <a:defRPr sz="1200"/>
            </a:pPr>
            <a:endParaRPr lang="de-DE"/>
          </a:p>
        </c:txPr>
        <c:crossAx val="622061880"/>
        <c:crosses val="autoZero"/>
        <c:auto val="1"/>
        <c:lblAlgn val="ctr"/>
        <c:lblOffset val="50"/>
        <c:noMultiLvlLbl val="0"/>
      </c:catAx>
      <c:valAx>
        <c:axId val="622061880"/>
        <c:scaling>
          <c:orientation val="minMax"/>
        </c:scaling>
        <c:delete val="0"/>
        <c:axPos val="b"/>
        <c:majorGridlines>
          <c:spPr>
            <a:ln w="3175">
              <a:solidFill>
                <a:sysClr val="window" lastClr="FFFFFF">
                  <a:lumMod val="50000"/>
                </a:sysClr>
              </a:solidFill>
              <a:prstDash val="dash"/>
            </a:ln>
          </c:spPr>
        </c:majorGridlines>
        <c:title>
          <c:tx>
            <c:rich>
              <a:bodyPr/>
              <a:lstStyle/>
              <a:p>
                <a:pPr>
                  <a:defRPr sz="1200"/>
                </a:pPr>
                <a:r>
                  <a:rPr lang="de-AT" sz="1200" dirty="0" smtClean="0"/>
                  <a:t>in Jahren</a:t>
                </a:r>
                <a:endParaRPr lang="de-AT" sz="1200" dirty="0"/>
              </a:p>
            </c:rich>
          </c:tx>
          <c:overlay val="0"/>
        </c:title>
        <c:numFmt formatCode="General" sourceLinked="1"/>
        <c:majorTickMark val="out"/>
        <c:minorTickMark val="none"/>
        <c:tickLblPos val="nextTo"/>
        <c:spPr>
          <a:ln w="3175">
            <a:solidFill>
              <a:sysClr val="window" lastClr="FFFFFF">
                <a:lumMod val="50000"/>
              </a:sysClr>
            </a:solidFill>
          </a:ln>
        </c:spPr>
        <c:txPr>
          <a:bodyPr/>
          <a:lstStyle/>
          <a:p>
            <a:pPr>
              <a:defRPr sz="1200"/>
            </a:pPr>
            <a:endParaRPr lang="de-DE"/>
          </a:p>
        </c:txPr>
        <c:crossAx val="622064232"/>
        <c:crosses val="autoZero"/>
        <c:crossBetween val="between"/>
      </c:valAx>
      <c:spPr>
        <a:ln>
          <a:noFill/>
        </a:ln>
      </c:spPr>
    </c:plotArea>
    <c:legend>
      <c:legendPos val="r"/>
      <c:layout>
        <c:manualLayout>
          <c:xMode val="edge"/>
          <c:yMode val="edge"/>
          <c:x val="0.61360536708612357"/>
          <c:y val="0.50346901174588599"/>
          <c:w val="0.36173211993360643"/>
          <c:h val="0.12272453619135888"/>
        </c:manualLayout>
      </c:layout>
      <c:overlay val="0"/>
      <c:spPr>
        <a:ln>
          <a:noFill/>
        </a:ln>
      </c:spPr>
      <c:txPr>
        <a:bodyPr/>
        <a:lstStyle/>
        <a:p>
          <a:pPr>
            <a:defRPr sz="1200"/>
          </a:pPr>
          <a:endParaRPr lang="de-DE"/>
        </a:p>
      </c:txPr>
    </c:legend>
    <c:plotVisOnly val="1"/>
    <c:dispBlanksAs val="gap"/>
    <c:showDLblsOverMax val="0"/>
  </c:chart>
  <c:spPr>
    <a:ln w="3175">
      <a:noFill/>
    </a:ln>
    <a:effectLst/>
  </c:spPr>
  <c:txPr>
    <a:bodyPr/>
    <a:lstStyle/>
    <a:p>
      <a:pPr>
        <a:defRPr sz="900" baseline="0">
          <a:solidFill>
            <a:sysClr val="windowText" lastClr="000000"/>
          </a:solidFill>
          <a:latin typeface="Arial" panose="020B0604020202020204" pitchFamily="34" charset="0"/>
          <a:cs typeface="Arial" panose="020B0604020202020204" pitchFamily="34" charset="0"/>
        </a:defRPr>
      </a:pPr>
      <a:endParaRPr lang="de-DE"/>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de-AT" sz="1400" dirty="0"/>
              <a:t>Sind Sie Mitglied in einem Sportverein?</a:t>
            </a:r>
            <a:endParaRPr lang="de-AT" sz="1200" dirty="0"/>
          </a:p>
        </c:rich>
      </c:tx>
      <c:overlay val="1"/>
    </c:title>
    <c:autoTitleDeleted val="0"/>
    <c:plotArea>
      <c:layout>
        <c:manualLayout>
          <c:layoutTarget val="inner"/>
          <c:xMode val="edge"/>
          <c:yMode val="edge"/>
          <c:x val="9.1132516339869282E-2"/>
          <c:y val="0.12748222222222222"/>
          <c:w val="0.72032223889730584"/>
          <c:h val="0.65590444444444451"/>
        </c:manualLayout>
      </c:layout>
      <c:lineChart>
        <c:grouping val="standard"/>
        <c:varyColors val="0"/>
        <c:ser>
          <c:idx val="0"/>
          <c:order val="0"/>
          <c:tx>
            <c:strRef>
              <c:f>Sport!$B$7</c:f>
              <c:strCache>
                <c:ptCount val="1"/>
                <c:pt idx="0">
                  <c:v>insgesamt</c:v>
                </c:pt>
              </c:strCache>
            </c:strRef>
          </c:tx>
          <c:spPr>
            <a:ln w="38100">
              <a:solidFill>
                <a:srgbClr val="FFFFFF">
                  <a:lumMod val="85000"/>
                </a:srgbClr>
              </a:solidFill>
            </a:ln>
          </c:spPr>
          <c:marker>
            <c:symbol val="none"/>
          </c:marker>
          <c:dLbls>
            <c:spPr>
              <a:noFill/>
              <a:ln>
                <a:noFill/>
              </a:ln>
              <a:effectLst/>
            </c:spPr>
            <c:txPr>
              <a:bodyPr wrap="square" lIns="38100" tIns="19050" rIns="38100" bIns="19050" anchor="ctr">
                <a:spAutoFit/>
              </a:bodyPr>
              <a:lstStyle/>
              <a:p>
                <a:pPr>
                  <a:defRPr sz="1200"/>
                </a:pPr>
                <a:endParaRPr lang="de-DE"/>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Sport!$A$8:$A$17</c:f>
              <c:strCache>
                <c:ptCount val="10"/>
                <c:pt idx="0">
                  <c:v>unter 6 </c:v>
                </c:pt>
                <c:pt idx="1">
                  <c:v>6 bis unter 10</c:v>
                </c:pt>
                <c:pt idx="2">
                  <c:v>10 bis unter 16</c:v>
                </c:pt>
                <c:pt idx="3">
                  <c:v>16 bis unter 20</c:v>
                </c:pt>
                <c:pt idx="4">
                  <c:v>20 bis unter 30</c:v>
                </c:pt>
                <c:pt idx="5">
                  <c:v>30 bis unter 40</c:v>
                </c:pt>
                <c:pt idx="6">
                  <c:v>40 bis unter 50</c:v>
                </c:pt>
                <c:pt idx="7">
                  <c:v>50 bis unter 60</c:v>
                </c:pt>
                <c:pt idx="8">
                  <c:v>60 bis unter 70</c:v>
                </c:pt>
                <c:pt idx="9">
                  <c:v>70 und mehr</c:v>
                </c:pt>
              </c:strCache>
            </c:strRef>
          </c:cat>
          <c:val>
            <c:numRef>
              <c:f>Sport!$B$8:$B$17</c:f>
              <c:numCache>
                <c:formatCode>General</c:formatCode>
                <c:ptCount val="10"/>
                <c:pt idx="0">
                  <c:v>6.1</c:v>
                </c:pt>
                <c:pt idx="1">
                  <c:v>33.200000000000003</c:v>
                </c:pt>
                <c:pt idx="2">
                  <c:v>32.700000000000003</c:v>
                </c:pt>
                <c:pt idx="3">
                  <c:v>18.2</c:v>
                </c:pt>
                <c:pt idx="4">
                  <c:v>19.399999999999999</c:v>
                </c:pt>
                <c:pt idx="5">
                  <c:v>15.9</c:v>
                </c:pt>
                <c:pt idx="6">
                  <c:v>16.7</c:v>
                </c:pt>
                <c:pt idx="7">
                  <c:v>17.2</c:v>
                </c:pt>
                <c:pt idx="8">
                  <c:v>19.100000000000001</c:v>
                </c:pt>
                <c:pt idx="9">
                  <c:v>12.5</c:v>
                </c:pt>
              </c:numCache>
            </c:numRef>
          </c:val>
          <c:smooth val="0"/>
          <c:extLst xmlns:c16r2="http://schemas.microsoft.com/office/drawing/2015/06/chart">
            <c:ext xmlns:c16="http://schemas.microsoft.com/office/drawing/2014/chart" uri="{C3380CC4-5D6E-409C-BE32-E72D297353CC}">
              <c16:uniqueId val="{00000000-F69B-41C4-BDFB-D7ECF9ED7ECA}"/>
            </c:ext>
          </c:extLst>
        </c:ser>
        <c:ser>
          <c:idx val="1"/>
          <c:order val="1"/>
          <c:tx>
            <c:strRef>
              <c:f>Sport!$C$7</c:f>
              <c:strCache>
                <c:ptCount val="1"/>
                <c:pt idx="0">
                  <c:v>Männer</c:v>
                </c:pt>
              </c:strCache>
            </c:strRef>
          </c:tx>
          <c:spPr>
            <a:ln w="38100">
              <a:solidFill>
                <a:srgbClr val="0071BC"/>
              </a:solidFill>
            </a:ln>
          </c:spPr>
          <c:marker>
            <c:symbol val="none"/>
          </c:marker>
          <c:dLbls>
            <c:spPr>
              <a:noFill/>
              <a:ln>
                <a:noFill/>
              </a:ln>
              <a:effectLst/>
            </c:spPr>
            <c:txPr>
              <a:bodyPr wrap="square" lIns="38100" tIns="19050" rIns="38100" bIns="19050" anchor="ctr">
                <a:spAutoFit/>
              </a:bodyPr>
              <a:lstStyle/>
              <a:p>
                <a:pPr>
                  <a:defRPr sz="1200"/>
                </a:pPr>
                <a:endParaRPr lang="de-DE"/>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Sport!$A$8:$A$17</c:f>
              <c:strCache>
                <c:ptCount val="10"/>
                <c:pt idx="0">
                  <c:v>unter 6 </c:v>
                </c:pt>
                <c:pt idx="1">
                  <c:v>6 bis unter 10</c:v>
                </c:pt>
                <c:pt idx="2">
                  <c:v>10 bis unter 16</c:v>
                </c:pt>
                <c:pt idx="3">
                  <c:v>16 bis unter 20</c:v>
                </c:pt>
                <c:pt idx="4">
                  <c:v>20 bis unter 30</c:v>
                </c:pt>
                <c:pt idx="5">
                  <c:v>30 bis unter 40</c:v>
                </c:pt>
                <c:pt idx="6">
                  <c:v>40 bis unter 50</c:v>
                </c:pt>
                <c:pt idx="7">
                  <c:v>50 bis unter 60</c:v>
                </c:pt>
                <c:pt idx="8">
                  <c:v>60 bis unter 70</c:v>
                </c:pt>
                <c:pt idx="9">
                  <c:v>70 und mehr</c:v>
                </c:pt>
              </c:strCache>
            </c:strRef>
          </c:cat>
          <c:val>
            <c:numRef>
              <c:f>Sport!$C$8:$C$17</c:f>
              <c:numCache>
                <c:formatCode>General</c:formatCode>
                <c:ptCount val="10"/>
                <c:pt idx="0">
                  <c:v>7.5</c:v>
                </c:pt>
                <c:pt idx="1">
                  <c:v>39.700000000000003</c:v>
                </c:pt>
                <c:pt idx="2">
                  <c:v>39.4</c:v>
                </c:pt>
                <c:pt idx="3">
                  <c:v>24.4</c:v>
                </c:pt>
                <c:pt idx="4">
                  <c:v>24.7</c:v>
                </c:pt>
                <c:pt idx="5">
                  <c:v>21.4</c:v>
                </c:pt>
                <c:pt idx="6">
                  <c:v>20.2</c:v>
                </c:pt>
                <c:pt idx="7">
                  <c:v>19.600000000000001</c:v>
                </c:pt>
                <c:pt idx="8">
                  <c:v>22.9</c:v>
                </c:pt>
                <c:pt idx="9">
                  <c:v>18.899999999999999</c:v>
                </c:pt>
              </c:numCache>
            </c:numRef>
          </c:val>
          <c:smooth val="0"/>
          <c:extLst xmlns:c16r2="http://schemas.microsoft.com/office/drawing/2015/06/chart">
            <c:ext xmlns:c16="http://schemas.microsoft.com/office/drawing/2014/chart" uri="{C3380CC4-5D6E-409C-BE32-E72D297353CC}">
              <c16:uniqueId val="{00000001-F69B-41C4-BDFB-D7ECF9ED7ECA}"/>
            </c:ext>
          </c:extLst>
        </c:ser>
        <c:ser>
          <c:idx val="2"/>
          <c:order val="2"/>
          <c:tx>
            <c:strRef>
              <c:f>Sport!$D$7</c:f>
              <c:strCache>
                <c:ptCount val="1"/>
                <c:pt idx="0">
                  <c:v>Frauen</c:v>
                </c:pt>
              </c:strCache>
            </c:strRef>
          </c:tx>
          <c:spPr>
            <a:ln w="38100">
              <a:solidFill>
                <a:srgbClr val="E32026"/>
              </a:solidFill>
            </a:ln>
          </c:spPr>
          <c:marker>
            <c:symbol val="none"/>
          </c:marker>
          <c:dLbls>
            <c:spPr>
              <a:noFill/>
              <a:ln>
                <a:noFill/>
              </a:ln>
              <a:effectLst/>
            </c:spPr>
            <c:txPr>
              <a:bodyPr wrap="square" lIns="38100" tIns="19050" rIns="38100" bIns="19050" anchor="ctr">
                <a:spAutoFit/>
              </a:bodyPr>
              <a:lstStyle/>
              <a:p>
                <a:pPr>
                  <a:defRPr sz="1200"/>
                </a:pPr>
                <a:endParaRPr lang="de-DE"/>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Sport!$A$8:$A$17</c:f>
              <c:strCache>
                <c:ptCount val="10"/>
                <c:pt idx="0">
                  <c:v>unter 6 </c:v>
                </c:pt>
                <c:pt idx="1">
                  <c:v>6 bis unter 10</c:v>
                </c:pt>
                <c:pt idx="2">
                  <c:v>10 bis unter 16</c:v>
                </c:pt>
                <c:pt idx="3">
                  <c:v>16 bis unter 20</c:v>
                </c:pt>
                <c:pt idx="4">
                  <c:v>20 bis unter 30</c:v>
                </c:pt>
                <c:pt idx="5">
                  <c:v>30 bis unter 40</c:v>
                </c:pt>
                <c:pt idx="6">
                  <c:v>40 bis unter 50</c:v>
                </c:pt>
                <c:pt idx="7">
                  <c:v>50 bis unter 60</c:v>
                </c:pt>
                <c:pt idx="8">
                  <c:v>60 bis unter 70</c:v>
                </c:pt>
                <c:pt idx="9">
                  <c:v>70 und mehr</c:v>
                </c:pt>
              </c:strCache>
            </c:strRef>
          </c:cat>
          <c:val>
            <c:numRef>
              <c:f>Sport!$D$8:$D$17</c:f>
              <c:numCache>
                <c:formatCode>General</c:formatCode>
                <c:ptCount val="10"/>
                <c:pt idx="0">
                  <c:v>4.7</c:v>
                </c:pt>
                <c:pt idx="1">
                  <c:v>25.8</c:v>
                </c:pt>
                <c:pt idx="2">
                  <c:v>26.2</c:v>
                </c:pt>
                <c:pt idx="3">
                  <c:v>11.1</c:v>
                </c:pt>
                <c:pt idx="4">
                  <c:v>13.8</c:v>
                </c:pt>
                <c:pt idx="5">
                  <c:v>10.3</c:v>
                </c:pt>
                <c:pt idx="6">
                  <c:v>13.2</c:v>
                </c:pt>
                <c:pt idx="7">
                  <c:v>14.8</c:v>
                </c:pt>
                <c:pt idx="8">
                  <c:v>15.6</c:v>
                </c:pt>
                <c:pt idx="9">
                  <c:v>7.6</c:v>
                </c:pt>
              </c:numCache>
            </c:numRef>
          </c:val>
          <c:smooth val="0"/>
          <c:extLst xmlns:c16r2="http://schemas.microsoft.com/office/drawing/2015/06/chart">
            <c:ext xmlns:c16="http://schemas.microsoft.com/office/drawing/2014/chart" uri="{C3380CC4-5D6E-409C-BE32-E72D297353CC}">
              <c16:uniqueId val="{00000002-F69B-41C4-BDFB-D7ECF9ED7ECA}"/>
            </c:ext>
          </c:extLst>
        </c:ser>
        <c:dLbls>
          <c:showLegendKey val="0"/>
          <c:showVal val="0"/>
          <c:showCatName val="0"/>
          <c:showSerName val="0"/>
          <c:showPercent val="0"/>
          <c:showBubbleSize val="0"/>
        </c:dLbls>
        <c:smooth val="0"/>
        <c:axId val="622058352"/>
        <c:axId val="622062664"/>
      </c:lineChart>
      <c:catAx>
        <c:axId val="622058352"/>
        <c:scaling>
          <c:orientation val="minMax"/>
        </c:scaling>
        <c:delete val="0"/>
        <c:axPos val="b"/>
        <c:title>
          <c:tx>
            <c:rich>
              <a:bodyPr/>
              <a:lstStyle/>
              <a:p>
                <a:pPr>
                  <a:defRPr sz="1200"/>
                </a:pPr>
                <a:r>
                  <a:rPr lang="de-AT" sz="1200"/>
                  <a:t>Altersgruppen</a:t>
                </a:r>
              </a:p>
            </c:rich>
          </c:tx>
          <c:layout>
            <c:manualLayout>
              <c:xMode val="edge"/>
              <c:yMode val="edge"/>
              <c:x val="0.43429640522875818"/>
              <c:y val="0.89604371917278458"/>
            </c:manualLayout>
          </c:layout>
          <c:overlay val="0"/>
        </c:title>
        <c:numFmt formatCode="General" sourceLinked="1"/>
        <c:majorTickMark val="out"/>
        <c:minorTickMark val="none"/>
        <c:tickLblPos val="nextTo"/>
        <c:spPr>
          <a:ln w="3175">
            <a:solidFill>
              <a:sysClr val="window" lastClr="FFFFFF">
                <a:lumMod val="50000"/>
              </a:sysClr>
            </a:solidFill>
          </a:ln>
        </c:spPr>
        <c:txPr>
          <a:bodyPr rot="0" vert="horz"/>
          <a:lstStyle/>
          <a:p>
            <a:pPr>
              <a:defRPr sz="1200"/>
            </a:pPr>
            <a:endParaRPr lang="de-DE"/>
          </a:p>
        </c:txPr>
        <c:crossAx val="622062664"/>
        <c:crosses val="autoZero"/>
        <c:auto val="1"/>
        <c:lblAlgn val="ctr"/>
        <c:lblOffset val="100"/>
        <c:noMultiLvlLbl val="0"/>
      </c:catAx>
      <c:valAx>
        <c:axId val="622062664"/>
        <c:scaling>
          <c:orientation val="minMax"/>
        </c:scaling>
        <c:delete val="0"/>
        <c:axPos val="l"/>
        <c:majorGridlines>
          <c:spPr>
            <a:ln w="3175">
              <a:solidFill>
                <a:sysClr val="window" lastClr="FFFFFF">
                  <a:lumMod val="50000"/>
                </a:sysClr>
              </a:solidFill>
              <a:prstDash val="dash"/>
            </a:ln>
          </c:spPr>
        </c:majorGridlines>
        <c:title>
          <c:tx>
            <c:rich>
              <a:bodyPr rot="-5400000" vert="horz"/>
              <a:lstStyle/>
              <a:p>
                <a:pPr>
                  <a:defRPr sz="1200"/>
                </a:pPr>
                <a:r>
                  <a:rPr lang="en-US" sz="1200"/>
                  <a:t>in %</a:t>
                </a:r>
              </a:p>
            </c:rich>
          </c:tx>
          <c:layout>
            <c:manualLayout>
              <c:xMode val="edge"/>
              <c:yMode val="edge"/>
              <c:x val="1.6061764705882352E-2"/>
              <c:y val="0.45012032916175332"/>
            </c:manualLayout>
          </c:layout>
          <c:overlay val="0"/>
        </c:title>
        <c:numFmt formatCode="General" sourceLinked="1"/>
        <c:majorTickMark val="out"/>
        <c:minorTickMark val="none"/>
        <c:tickLblPos val="nextTo"/>
        <c:spPr>
          <a:ln w="3175">
            <a:solidFill>
              <a:sysClr val="window" lastClr="FFFFFF">
                <a:lumMod val="50000"/>
              </a:sysClr>
            </a:solidFill>
          </a:ln>
        </c:spPr>
        <c:crossAx val="622058352"/>
        <c:crosses val="autoZero"/>
        <c:crossBetween val="between"/>
      </c:valAx>
      <c:spPr>
        <a:ln>
          <a:noFill/>
        </a:ln>
      </c:spPr>
    </c:plotArea>
    <c:legend>
      <c:legendPos val="r"/>
      <c:layout>
        <c:manualLayout>
          <c:xMode val="edge"/>
          <c:yMode val="edge"/>
          <c:x val="0.67629804288549999"/>
          <c:y val="0.2248033516154013"/>
          <c:w val="0.13524580917356677"/>
          <c:h val="0.1065170476878796"/>
        </c:manualLayout>
      </c:layout>
      <c:overlay val="0"/>
      <c:spPr>
        <a:ln>
          <a:noFill/>
        </a:ln>
      </c:spPr>
      <c:txPr>
        <a:bodyPr/>
        <a:lstStyle/>
        <a:p>
          <a:pPr>
            <a:defRPr sz="1200"/>
          </a:pPr>
          <a:endParaRPr lang="de-DE"/>
        </a:p>
      </c:txPr>
    </c:legend>
    <c:plotVisOnly val="1"/>
    <c:dispBlanksAs val="gap"/>
    <c:showDLblsOverMax val="0"/>
  </c:chart>
  <c:spPr>
    <a:ln w="3175">
      <a:noFill/>
    </a:ln>
    <a:effectLst/>
  </c:spPr>
  <c:txPr>
    <a:bodyPr/>
    <a:lstStyle/>
    <a:p>
      <a:pPr>
        <a:defRPr sz="900" baseline="0">
          <a:solidFill>
            <a:sysClr val="windowText" lastClr="000000"/>
          </a:solidFill>
          <a:latin typeface="Arial" panose="020B0604020202020204" pitchFamily="34" charset="0"/>
          <a:cs typeface="Arial" panose="020B0604020202020204" pitchFamily="34" charset="0"/>
        </a:defRPr>
      </a:pPr>
      <a:endParaRPr lang="de-DE"/>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a:pPr>
            <a:r>
              <a:rPr lang="de-AT" sz="1400" dirty="0"/>
              <a:t>Personen mit Internetnutzung</a:t>
            </a:r>
            <a:r>
              <a:rPr lang="de-AT" sz="1400" baseline="0" dirty="0"/>
              <a:t> </a:t>
            </a:r>
            <a:br>
              <a:rPr lang="de-AT" sz="1400" baseline="0" dirty="0"/>
            </a:br>
            <a:r>
              <a:rPr lang="de-AT" sz="1400" baseline="0" dirty="0"/>
              <a:t>in den letzten 3 Monaten nach Alter </a:t>
            </a:r>
            <a:r>
              <a:rPr lang="de-AT" sz="1400" baseline="0" dirty="0" smtClean="0"/>
              <a:t>2002-2022</a:t>
            </a:r>
            <a:endParaRPr lang="de-AT" sz="1400" dirty="0"/>
          </a:p>
        </c:rich>
      </c:tx>
      <c:overlay val="0"/>
    </c:title>
    <c:autoTitleDeleted val="0"/>
    <c:plotArea>
      <c:layout>
        <c:manualLayout>
          <c:layoutTarget val="inner"/>
          <c:xMode val="edge"/>
          <c:yMode val="edge"/>
          <c:x val="9.1132516339869282E-2"/>
          <c:y val="0.12748222222222222"/>
          <c:w val="0.79114428104575163"/>
          <c:h val="0.67097355256800162"/>
        </c:manualLayout>
      </c:layout>
      <c:lineChart>
        <c:grouping val="standard"/>
        <c:varyColors val="0"/>
        <c:ser>
          <c:idx val="0"/>
          <c:order val="0"/>
          <c:tx>
            <c:strRef>
              <c:f>'Personen mit Internetnutzung in'!$C$4</c:f>
              <c:strCache>
                <c:ptCount val="1"/>
                <c:pt idx="0">
                  <c:v>16- bis 24-Jährige</c:v>
                </c:pt>
              </c:strCache>
            </c:strRef>
          </c:tx>
          <c:spPr>
            <a:ln>
              <a:solidFill>
                <a:srgbClr val="E32026"/>
              </a:solidFill>
            </a:ln>
          </c:spPr>
          <c:marker>
            <c:symbol val="none"/>
          </c:marker>
          <c:cat>
            <c:numRef>
              <c:f>'Personen mit Internetnutzung in'!$B$5:$B$25</c:f>
              <c:numCache>
                <c:formatCode>0</c:formatCode>
                <c:ptCount val="21"/>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formatCode="General">
                  <c:v>2022</c:v>
                </c:pt>
              </c:numCache>
            </c:numRef>
          </c:cat>
          <c:val>
            <c:numRef>
              <c:f>'Personen mit Internetnutzung in'!$C$5:$C$25</c:f>
              <c:numCache>
                <c:formatCode>General</c:formatCode>
                <c:ptCount val="21"/>
                <c:pt idx="0">
                  <c:v>62</c:v>
                </c:pt>
                <c:pt idx="1">
                  <c:v>66.5</c:v>
                </c:pt>
                <c:pt idx="2">
                  <c:v>78</c:v>
                </c:pt>
                <c:pt idx="3">
                  <c:v>83.8</c:v>
                </c:pt>
                <c:pt idx="4">
                  <c:v>87.1</c:v>
                </c:pt>
                <c:pt idx="5">
                  <c:v>86.8</c:v>
                </c:pt>
                <c:pt idx="6">
                  <c:v>91.8</c:v>
                </c:pt>
                <c:pt idx="7">
                  <c:v>96.9</c:v>
                </c:pt>
                <c:pt idx="8">
                  <c:v>95.2</c:v>
                </c:pt>
                <c:pt idx="9">
                  <c:v>98.1</c:v>
                </c:pt>
                <c:pt idx="10">
                  <c:v>99.2</c:v>
                </c:pt>
                <c:pt idx="11">
                  <c:v>99.2</c:v>
                </c:pt>
                <c:pt idx="12">
                  <c:v>97.9</c:v>
                </c:pt>
                <c:pt idx="13">
                  <c:v>99.3</c:v>
                </c:pt>
                <c:pt idx="14">
                  <c:v>98.7</c:v>
                </c:pt>
                <c:pt idx="15">
                  <c:v>99.7</c:v>
                </c:pt>
                <c:pt idx="16">
                  <c:v>99.1</c:v>
                </c:pt>
                <c:pt idx="17">
                  <c:v>99.2</c:v>
                </c:pt>
                <c:pt idx="18">
                  <c:v>99.6</c:v>
                </c:pt>
                <c:pt idx="19">
                  <c:v>100</c:v>
                </c:pt>
                <c:pt idx="20">
                  <c:v>100</c:v>
                </c:pt>
              </c:numCache>
            </c:numRef>
          </c:val>
          <c:smooth val="0"/>
        </c:ser>
        <c:ser>
          <c:idx val="1"/>
          <c:order val="1"/>
          <c:tx>
            <c:strRef>
              <c:f>'Personen mit Internetnutzung in'!$D$4</c:f>
              <c:strCache>
                <c:ptCount val="1"/>
                <c:pt idx="0">
                  <c:v>25- bis 34-Jährige</c:v>
                </c:pt>
              </c:strCache>
            </c:strRef>
          </c:tx>
          <c:spPr>
            <a:ln>
              <a:solidFill>
                <a:srgbClr val="F7931D"/>
              </a:solidFill>
            </a:ln>
          </c:spPr>
          <c:marker>
            <c:symbol val="none"/>
          </c:marker>
          <c:cat>
            <c:numRef>
              <c:f>'Personen mit Internetnutzung in'!$B$5:$B$25</c:f>
              <c:numCache>
                <c:formatCode>0</c:formatCode>
                <c:ptCount val="21"/>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formatCode="General">
                  <c:v>2022</c:v>
                </c:pt>
              </c:numCache>
            </c:numRef>
          </c:cat>
          <c:val>
            <c:numRef>
              <c:f>'Personen mit Internetnutzung in'!$D$5:$D$25</c:f>
              <c:numCache>
                <c:formatCode>General</c:formatCode>
                <c:ptCount val="21"/>
                <c:pt idx="0">
                  <c:v>48.7</c:v>
                </c:pt>
                <c:pt idx="1">
                  <c:v>58.7</c:v>
                </c:pt>
                <c:pt idx="2">
                  <c:v>73.099999999999994</c:v>
                </c:pt>
                <c:pt idx="3">
                  <c:v>75.7</c:v>
                </c:pt>
                <c:pt idx="4">
                  <c:v>79.3</c:v>
                </c:pt>
                <c:pt idx="5">
                  <c:v>82.9</c:v>
                </c:pt>
                <c:pt idx="6">
                  <c:v>88.5</c:v>
                </c:pt>
                <c:pt idx="7">
                  <c:v>89.4</c:v>
                </c:pt>
                <c:pt idx="8">
                  <c:v>91.8</c:v>
                </c:pt>
                <c:pt idx="9">
                  <c:v>95.2</c:v>
                </c:pt>
                <c:pt idx="10">
                  <c:v>97</c:v>
                </c:pt>
                <c:pt idx="11">
                  <c:v>97</c:v>
                </c:pt>
                <c:pt idx="12">
                  <c:v>97.8</c:v>
                </c:pt>
                <c:pt idx="13">
                  <c:v>98.9</c:v>
                </c:pt>
                <c:pt idx="14">
                  <c:v>99.7</c:v>
                </c:pt>
                <c:pt idx="15">
                  <c:v>99.6</c:v>
                </c:pt>
                <c:pt idx="16">
                  <c:v>98.4</c:v>
                </c:pt>
                <c:pt idx="17">
                  <c:v>98.4</c:v>
                </c:pt>
                <c:pt idx="18">
                  <c:v>97.7</c:v>
                </c:pt>
                <c:pt idx="19">
                  <c:v>99.8</c:v>
                </c:pt>
                <c:pt idx="20">
                  <c:v>100</c:v>
                </c:pt>
              </c:numCache>
            </c:numRef>
          </c:val>
          <c:smooth val="0"/>
        </c:ser>
        <c:ser>
          <c:idx val="2"/>
          <c:order val="2"/>
          <c:tx>
            <c:strRef>
              <c:f>'Personen mit Internetnutzung in'!$E$4</c:f>
              <c:strCache>
                <c:ptCount val="1"/>
                <c:pt idx="0">
                  <c:v>35- bis 44-Jährige</c:v>
                </c:pt>
              </c:strCache>
            </c:strRef>
          </c:tx>
          <c:spPr>
            <a:ln>
              <a:solidFill>
                <a:srgbClr val="24A223">
                  <a:lumMod val="60000"/>
                  <a:lumOff val="40000"/>
                </a:srgbClr>
              </a:solidFill>
            </a:ln>
          </c:spPr>
          <c:marker>
            <c:symbol val="none"/>
          </c:marker>
          <c:cat>
            <c:numRef>
              <c:f>'Personen mit Internetnutzung in'!$B$5:$B$25</c:f>
              <c:numCache>
                <c:formatCode>0</c:formatCode>
                <c:ptCount val="21"/>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formatCode="General">
                  <c:v>2022</c:v>
                </c:pt>
              </c:numCache>
            </c:numRef>
          </c:cat>
          <c:val>
            <c:numRef>
              <c:f>'Personen mit Internetnutzung in'!$E$5:$E$25</c:f>
              <c:numCache>
                <c:formatCode>General</c:formatCode>
                <c:ptCount val="21"/>
                <c:pt idx="0">
                  <c:v>44.4</c:v>
                </c:pt>
                <c:pt idx="1">
                  <c:v>51.2</c:v>
                </c:pt>
                <c:pt idx="2">
                  <c:v>59.1</c:v>
                </c:pt>
                <c:pt idx="3">
                  <c:v>64.900000000000006</c:v>
                </c:pt>
                <c:pt idx="4">
                  <c:v>70.900000000000006</c:v>
                </c:pt>
                <c:pt idx="5">
                  <c:v>77.099999999999994</c:v>
                </c:pt>
                <c:pt idx="6">
                  <c:v>81.2</c:v>
                </c:pt>
                <c:pt idx="7">
                  <c:v>84.2</c:v>
                </c:pt>
                <c:pt idx="8">
                  <c:v>85.9</c:v>
                </c:pt>
                <c:pt idx="9">
                  <c:v>92.1</c:v>
                </c:pt>
                <c:pt idx="10">
                  <c:v>91.7</c:v>
                </c:pt>
                <c:pt idx="11">
                  <c:v>92.3</c:v>
                </c:pt>
                <c:pt idx="12">
                  <c:v>94.3</c:v>
                </c:pt>
                <c:pt idx="13">
                  <c:v>94.1</c:v>
                </c:pt>
                <c:pt idx="14">
                  <c:v>94.5</c:v>
                </c:pt>
                <c:pt idx="15">
                  <c:v>97.6</c:v>
                </c:pt>
                <c:pt idx="16">
                  <c:v>95.7</c:v>
                </c:pt>
                <c:pt idx="17">
                  <c:v>96.2</c:v>
                </c:pt>
                <c:pt idx="18">
                  <c:v>95.7</c:v>
                </c:pt>
                <c:pt idx="19">
                  <c:v>98.9</c:v>
                </c:pt>
                <c:pt idx="20">
                  <c:v>98.9</c:v>
                </c:pt>
              </c:numCache>
            </c:numRef>
          </c:val>
          <c:smooth val="0"/>
        </c:ser>
        <c:ser>
          <c:idx val="3"/>
          <c:order val="3"/>
          <c:tx>
            <c:strRef>
              <c:f>'Personen mit Internetnutzung in'!$F$4</c:f>
              <c:strCache>
                <c:ptCount val="1"/>
                <c:pt idx="0">
                  <c:v>45- bis 54-Jährige</c:v>
                </c:pt>
              </c:strCache>
            </c:strRef>
          </c:tx>
          <c:spPr>
            <a:ln>
              <a:solidFill>
                <a:srgbClr val="24A223">
                  <a:lumMod val="75000"/>
                </a:srgbClr>
              </a:solidFill>
            </a:ln>
          </c:spPr>
          <c:marker>
            <c:symbol val="none"/>
          </c:marker>
          <c:cat>
            <c:numRef>
              <c:f>'Personen mit Internetnutzung in'!$B$5:$B$25</c:f>
              <c:numCache>
                <c:formatCode>0</c:formatCode>
                <c:ptCount val="21"/>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formatCode="General">
                  <c:v>2022</c:v>
                </c:pt>
              </c:numCache>
            </c:numRef>
          </c:cat>
          <c:val>
            <c:numRef>
              <c:f>'Personen mit Internetnutzung in'!$F$5:$F$25</c:f>
              <c:numCache>
                <c:formatCode>General</c:formatCode>
                <c:ptCount val="21"/>
                <c:pt idx="0">
                  <c:v>32.299999999999997</c:v>
                </c:pt>
                <c:pt idx="1">
                  <c:v>36.1</c:v>
                </c:pt>
                <c:pt idx="2">
                  <c:v>47.3</c:v>
                </c:pt>
                <c:pt idx="3">
                  <c:v>51.7</c:v>
                </c:pt>
                <c:pt idx="4">
                  <c:v>60.5</c:v>
                </c:pt>
                <c:pt idx="5">
                  <c:v>68.7</c:v>
                </c:pt>
                <c:pt idx="6">
                  <c:v>73.2</c:v>
                </c:pt>
                <c:pt idx="7">
                  <c:v>71.400000000000006</c:v>
                </c:pt>
                <c:pt idx="8">
                  <c:v>76.8</c:v>
                </c:pt>
                <c:pt idx="9">
                  <c:v>82.3</c:v>
                </c:pt>
                <c:pt idx="10">
                  <c:v>81.7</c:v>
                </c:pt>
                <c:pt idx="11">
                  <c:v>84.9</c:v>
                </c:pt>
                <c:pt idx="12">
                  <c:v>81.599999999999994</c:v>
                </c:pt>
                <c:pt idx="13">
                  <c:v>87</c:v>
                </c:pt>
                <c:pt idx="14">
                  <c:v>83</c:v>
                </c:pt>
                <c:pt idx="15">
                  <c:v>90.7</c:v>
                </c:pt>
                <c:pt idx="16">
                  <c:v>92.7</c:v>
                </c:pt>
                <c:pt idx="17">
                  <c:v>91.3</c:v>
                </c:pt>
                <c:pt idx="18">
                  <c:v>91.5</c:v>
                </c:pt>
                <c:pt idx="19">
                  <c:v>97.1</c:v>
                </c:pt>
                <c:pt idx="20">
                  <c:v>97.4</c:v>
                </c:pt>
              </c:numCache>
            </c:numRef>
          </c:val>
          <c:smooth val="0"/>
        </c:ser>
        <c:ser>
          <c:idx val="4"/>
          <c:order val="4"/>
          <c:tx>
            <c:strRef>
              <c:f>'Personen mit Internetnutzung in'!$G$4</c:f>
              <c:strCache>
                <c:ptCount val="1"/>
                <c:pt idx="0">
                  <c:v>55- bis 64-Jährige</c:v>
                </c:pt>
              </c:strCache>
            </c:strRef>
          </c:tx>
          <c:spPr>
            <a:ln w="50800">
              <a:solidFill>
                <a:srgbClr val="0066FF"/>
              </a:solidFill>
            </a:ln>
          </c:spPr>
          <c:marker>
            <c:symbol val="none"/>
          </c:marker>
          <c:cat>
            <c:numRef>
              <c:f>'Personen mit Internetnutzung in'!$B$5:$B$25</c:f>
              <c:numCache>
                <c:formatCode>0</c:formatCode>
                <c:ptCount val="21"/>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formatCode="General">
                  <c:v>2022</c:v>
                </c:pt>
              </c:numCache>
            </c:numRef>
          </c:cat>
          <c:val>
            <c:numRef>
              <c:f>'Personen mit Internetnutzung in'!$G$5:$G$25</c:f>
              <c:numCache>
                <c:formatCode>General</c:formatCode>
                <c:ptCount val="21"/>
                <c:pt idx="0">
                  <c:v>14.7</c:v>
                </c:pt>
                <c:pt idx="1">
                  <c:v>20.6</c:v>
                </c:pt>
                <c:pt idx="2">
                  <c:v>27.1</c:v>
                </c:pt>
                <c:pt idx="3">
                  <c:v>26.4</c:v>
                </c:pt>
                <c:pt idx="4">
                  <c:v>36.4</c:v>
                </c:pt>
                <c:pt idx="5">
                  <c:v>46.1</c:v>
                </c:pt>
                <c:pt idx="6">
                  <c:v>50.5</c:v>
                </c:pt>
                <c:pt idx="7">
                  <c:v>50.3</c:v>
                </c:pt>
                <c:pt idx="8">
                  <c:v>52.8</c:v>
                </c:pt>
                <c:pt idx="9">
                  <c:v>59.5</c:v>
                </c:pt>
                <c:pt idx="10">
                  <c:v>61.5</c:v>
                </c:pt>
                <c:pt idx="11">
                  <c:v>65.2</c:v>
                </c:pt>
                <c:pt idx="12">
                  <c:v>65.8</c:v>
                </c:pt>
                <c:pt idx="13">
                  <c:v>69.400000000000006</c:v>
                </c:pt>
                <c:pt idx="14">
                  <c:v>71.7</c:v>
                </c:pt>
                <c:pt idx="15">
                  <c:v>79.599999999999994</c:v>
                </c:pt>
                <c:pt idx="16">
                  <c:v>77.3</c:v>
                </c:pt>
                <c:pt idx="17">
                  <c:v>80.7</c:v>
                </c:pt>
                <c:pt idx="18">
                  <c:v>78.2</c:v>
                </c:pt>
                <c:pt idx="19">
                  <c:v>88.9</c:v>
                </c:pt>
                <c:pt idx="20">
                  <c:v>90.9</c:v>
                </c:pt>
              </c:numCache>
            </c:numRef>
          </c:val>
          <c:smooth val="0"/>
        </c:ser>
        <c:ser>
          <c:idx val="5"/>
          <c:order val="5"/>
          <c:tx>
            <c:strRef>
              <c:f>'Personen mit Internetnutzung in'!$H$4</c:f>
              <c:strCache>
                <c:ptCount val="1"/>
                <c:pt idx="0">
                  <c:v>65- bis 74-Jährige</c:v>
                </c:pt>
              </c:strCache>
            </c:strRef>
          </c:tx>
          <c:spPr>
            <a:ln>
              <a:solidFill>
                <a:srgbClr val="FFFFFF">
                  <a:lumMod val="65000"/>
                </a:srgbClr>
              </a:solidFill>
            </a:ln>
          </c:spPr>
          <c:marker>
            <c:symbol val="none"/>
          </c:marker>
          <c:cat>
            <c:numRef>
              <c:f>'Personen mit Internetnutzung in'!$B$5:$B$25</c:f>
              <c:numCache>
                <c:formatCode>0</c:formatCode>
                <c:ptCount val="21"/>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formatCode="General">
                  <c:v>2022</c:v>
                </c:pt>
              </c:numCache>
            </c:numRef>
          </c:cat>
          <c:val>
            <c:numRef>
              <c:f>'Personen mit Internetnutzung in'!$H$5:$H$25</c:f>
              <c:numCache>
                <c:formatCode>General</c:formatCode>
                <c:ptCount val="21"/>
                <c:pt idx="0">
                  <c:v>3.3</c:v>
                </c:pt>
                <c:pt idx="1">
                  <c:v>4.3</c:v>
                </c:pt>
                <c:pt idx="2">
                  <c:v>8.8000000000000007</c:v>
                </c:pt>
                <c:pt idx="3">
                  <c:v>8.5</c:v>
                </c:pt>
                <c:pt idx="4">
                  <c:v>14.4</c:v>
                </c:pt>
                <c:pt idx="5">
                  <c:v>22.5</c:v>
                </c:pt>
                <c:pt idx="6">
                  <c:v>25.5</c:v>
                </c:pt>
                <c:pt idx="7">
                  <c:v>21.4</c:v>
                </c:pt>
                <c:pt idx="8">
                  <c:v>28.2</c:v>
                </c:pt>
                <c:pt idx="9">
                  <c:v>30.3</c:v>
                </c:pt>
                <c:pt idx="10">
                  <c:v>37.9</c:v>
                </c:pt>
                <c:pt idx="11">
                  <c:v>33.9</c:v>
                </c:pt>
                <c:pt idx="12">
                  <c:v>39.799999999999997</c:v>
                </c:pt>
                <c:pt idx="13">
                  <c:v>46</c:v>
                </c:pt>
                <c:pt idx="14">
                  <c:v>51.3</c:v>
                </c:pt>
                <c:pt idx="15">
                  <c:v>51.5</c:v>
                </c:pt>
                <c:pt idx="16">
                  <c:v>53.5</c:v>
                </c:pt>
                <c:pt idx="17">
                  <c:v>53.5</c:v>
                </c:pt>
                <c:pt idx="18">
                  <c:v>57.4</c:v>
                </c:pt>
                <c:pt idx="19">
                  <c:v>65.8</c:v>
                </c:pt>
                <c:pt idx="20">
                  <c:v>70.400000000000006</c:v>
                </c:pt>
              </c:numCache>
            </c:numRef>
          </c:val>
          <c:smooth val="0"/>
        </c:ser>
        <c:dLbls>
          <c:showLegendKey val="0"/>
          <c:showVal val="0"/>
          <c:showCatName val="0"/>
          <c:showSerName val="0"/>
          <c:showPercent val="0"/>
          <c:showBubbleSize val="0"/>
        </c:dLbls>
        <c:smooth val="0"/>
        <c:axId val="622057568"/>
        <c:axId val="622063448"/>
      </c:lineChart>
      <c:catAx>
        <c:axId val="622057568"/>
        <c:scaling>
          <c:orientation val="minMax"/>
        </c:scaling>
        <c:delete val="0"/>
        <c:axPos val="b"/>
        <c:numFmt formatCode="0" sourceLinked="1"/>
        <c:majorTickMark val="out"/>
        <c:minorTickMark val="none"/>
        <c:tickLblPos val="nextTo"/>
        <c:spPr>
          <a:ln w="3175">
            <a:solidFill>
              <a:sysClr val="window" lastClr="FFFFFF">
                <a:lumMod val="50000"/>
              </a:sysClr>
            </a:solidFill>
          </a:ln>
        </c:spPr>
        <c:txPr>
          <a:bodyPr rot="-5400000" vert="horz"/>
          <a:lstStyle/>
          <a:p>
            <a:pPr>
              <a:defRPr sz="1200"/>
            </a:pPr>
            <a:endParaRPr lang="de-DE"/>
          </a:p>
        </c:txPr>
        <c:crossAx val="622063448"/>
        <c:crosses val="autoZero"/>
        <c:auto val="1"/>
        <c:lblAlgn val="ctr"/>
        <c:lblOffset val="50"/>
        <c:noMultiLvlLbl val="0"/>
      </c:catAx>
      <c:valAx>
        <c:axId val="622063448"/>
        <c:scaling>
          <c:orientation val="minMax"/>
          <c:max val="100"/>
        </c:scaling>
        <c:delete val="0"/>
        <c:axPos val="l"/>
        <c:majorGridlines>
          <c:spPr>
            <a:ln w="3175">
              <a:solidFill>
                <a:sysClr val="window" lastClr="FFFFFF">
                  <a:lumMod val="50000"/>
                </a:sysClr>
              </a:solidFill>
              <a:prstDash val="dash"/>
            </a:ln>
          </c:spPr>
        </c:majorGridlines>
        <c:title>
          <c:tx>
            <c:rich>
              <a:bodyPr rot="-5400000" vert="horz"/>
              <a:lstStyle/>
              <a:p>
                <a:pPr>
                  <a:defRPr/>
                </a:pPr>
                <a:r>
                  <a:rPr lang="en-US"/>
                  <a:t>in %</a:t>
                </a:r>
              </a:p>
            </c:rich>
          </c:tx>
          <c:layout>
            <c:manualLayout>
              <c:xMode val="edge"/>
              <c:yMode val="edge"/>
              <c:x val="1.7540406780775744E-2"/>
              <c:y val="0.35871444444444445"/>
            </c:manualLayout>
          </c:layout>
          <c:overlay val="0"/>
        </c:title>
        <c:numFmt formatCode="General" sourceLinked="1"/>
        <c:majorTickMark val="out"/>
        <c:minorTickMark val="none"/>
        <c:tickLblPos val="nextTo"/>
        <c:spPr>
          <a:ln w="3175">
            <a:solidFill>
              <a:sysClr val="window" lastClr="FFFFFF">
                <a:lumMod val="50000"/>
              </a:sysClr>
            </a:solidFill>
          </a:ln>
        </c:spPr>
        <c:crossAx val="622057568"/>
        <c:crosses val="autoZero"/>
        <c:crossBetween val="between"/>
      </c:valAx>
      <c:spPr>
        <a:ln>
          <a:noFill/>
        </a:ln>
      </c:spPr>
    </c:plotArea>
    <c:legend>
      <c:legendPos val="r"/>
      <c:layout>
        <c:manualLayout>
          <c:xMode val="edge"/>
          <c:yMode val="edge"/>
          <c:x val="0.68799605559163268"/>
          <c:y val="0.52682156118407608"/>
          <c:w val="0.2020578949370459"/>
          <c:h val="0.24274320857849477"/>
        </c:manualLayout>
      </c:layout>
      <c:overlay val="0"/>
      <c:spPr>
        <a:ln>
          <a:noFill/>
        </a:ln>
      </c:spPr>
      <c:txPr>
        <a:bodyPr/>
        <a:lstStyle/>
        <a:p>
          <a:pPr>
            <a:defRPr sz="1200"/>
          </a:pPr>
          <a:endParaRPr lang="de-DE"/>
        </a:p>
      </c:txPr>
    </c:legend>
    <c:plotVisOnly val="1"/>
    <c:dispBlanksAs val="gap"/>
    <c:showDLblsOverMax val="0"/>
  </c:chart>
  <c:spPr>
    <a:ln w="3175">
      <a:noFill/>
    </a:ln>
    <a:effectLst/>
  </c:spPr>
  <c:txPr>
    <a:bodyPr/>
    <a:lstStyle/>
    <a:p>
      <a:pPr>
        <a:defRPr sz="900" baseline="0">
          <a:solidFill>
            <a:sysClr val="windowText" lastClr="000000"/>
          </a:solidFill>
          <a:latin typeface="Arial" panose="020B0604020202020204" pitchFamily="34" charset="0"/>
          <a:cs typeface="Arial" panose="020B0604020202020204" pitchFamily="34" charset="0"/>
        </a:defRPr>
      </a:pPr>
      <a:endParaRPr lang="de-DE"/>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emf"/><Relationship Id="rId1" Type="http://schemas.openxmlformats.org/officeDocument/2006/relationships/image" Target="../media/image18.emf"/></Relationships>
</file>

<file path=ppt/drawings/_rels/drawing2.xml.rels><?xml version="1.0" encoding="UTF-8" standalone="yes"?>
<Relationships xmlns="http://schemas.openxmlformats.org/package/2006/relationships"><Relationship Id="rId1" Type="http://schemas.openxmlformats.org/officeDocument/2006/relationships/image" Target="../media/image20.jpeg"/></Relationships>
</file>

<file path=ppt/drawings/_rels/drawing3.xml.rels><?xml version="1.0" encoding="UTF-8" standalone="yes"?>
<Relationships xmlns="http://schemas.openxmlformats.org/package/2006/relationships"><Relationship Id="rId1" Type="http://schemas.openxmlformats.org/officeDocument/2006/relationships/image" Target="../media/image20.jpeg"/></Relationships>
</file>

<file path=ppt/drawings/_rels/drawing4.xml.rels><?xml version="1.0" encoding="UTF-8" standalone="yes"?>
<Relationships xmlns="http://schemas.openxmlformats.org/package/2006/relationships"><Relationship Id="rId1" Type="http://schemas.openxmlformats.org/officeDocument/2006/relationships/image" Target="../media/image20.jpeg"/></Relationships>
</file>

<file path=ppt/drawings/drawing1.xml><?xml version="1.0" encoding="utf-8"?>
<c:userShapes xmlns:c="http://schemas.openxmlformats.org/drawingml/2006/chart">
  <cdr:relSizeAnchor xmlns:cdr="http://schemas.openxmlformats.org/drawingml/2006/chartDrawing">
    <cdr:from>
      <cdr:x>0.00783</cdr:x>
      <cdr:y>0.93084</cdr:y>
    </cdr:from>
    <cdr:to>
      <cdr:x>0.35026</cdr:x>
      <cdr:y>0.98589</cdr:y>
    </cdr:to>
    <cdr:sp macro="" textlink="">
      <cdr:nvSpPr>
        <cdr:cNvPr id="2" name="Text Box 1"/>
        <cdr:cNvSpPr txBox="1">
          <a:spLocks xmlns:a="http://schemas.openxmlformats.org/drawingml/2006/main" noChangeArrowheads="1"/>
        </cdr:cNvSpPr>
      </cdr:nvSpPr>
      <cdr:spPr bwMode="auto">
        <a:xfrm xmlns:a="http://schemas.openxmlformats.org/drawingml/2006/main">
          <a:off x="42586" y="3076575"/>
          <a:ext cx="1862414" cy="181963"/>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72000" tIns="36000" rIns="0" bIns="0" anchor="t" anchorCtr="0"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de-AT" sz="800" b="0" i="0" u="none" strike="noStrike" baseline="0" dirty="0">
              <a:solidFill>
                <a:srgbClr val="000000"/>
              </a:solidFill>
              <a:latin typeface="Arial" panose="020B0604020202020204" pitchFamily="34" charset="0"/>
              <a:cs typeface="Arial" panose="020B0604020202020204" pitchFamily="34" charset="0"/>
            </a:rPr>
            <a:t>Land OÖ, </a:t>
          </a:r>
          <a:r>
            <a:rPr lang="de-AT" sz="800" dirty="0">
              <a:solidFill>
                <a:srgbClr val="000000"/>
              </a:solidFill>
              <a:latin typeface="Arial" panose="020B0604020202020204" pitchFamily="34" charset="0"/>
              <a:cs typeface="Arial" panose="020B0604020202020204" pitchFamily="34" charset="0"/>
            </a:rPr>
            <a:t>Statistik Oberösterreich</a:t>
          </a:r>
          <a:r>
            <a:rPr lang="de-AT" sz="800" b="0" i="0" u="none" strike="noStrike" baseline="0" dirty="0">
              <a:solidFill>
                <a:srgbClr val="000000"/>
              </a:solidFill>
              <a:latin typeface="Arial" panose="020B0604020202020204" pitchFamily="34" charset="0"/>
              <a:cs typeface="Arial" panose="020B0604020202020204" pitchFamily="34" charset="0"/>
            </a:rPr>
            <a:t>; Daten: Statistik Austria, VZ 2001, AEST 2020</a:t>
          </a:r>
        </a:p>
      </cdr:txBody>
    </cdr:sp>
  </cdr:relSizeAnchor>
  <cdr:relSizeAnchor xmlns:cdr="http://schemas.openxmlformats.org/drawingml/2006/chartDrawing">
    <cdr:from>
      <cdr:x>0.27846</cdr:x>
      <cdr:y>0.25164</cdr:y>
    </cdr:from>
    <cdr:to>
      <cdr:x>0.77262</cdr:x>
      <cdr:y>0.37213</cdr:y>
    </cdr:to>
    <cdr:grpSp>
      <cdr:nvGrpSpPr>
        <cdr:cNvPr id="5" name="Group 2">
          <a:extLst xmlns:a="http://schemas.openxmlformats.org/drawingml/2006/main">
            <a:ext uri="{FF2B5EF4-FFF2-40B4-BE49-F238E27FC236}">
              <a16:creationId xmlns="" xmlns:a16="http://schemas.microsoft.com/office/drawing/2014/main" id="{26DA34D0-9AD0-4494-85AE-3776AF027400}"/>
            </a:ext>
          </a:extLst>
        </cdr:cNvPr>
        <cdr:cNvGrpSpPr>
          <a:grpSpLocks xmlns:a="http://schemas.openxmlformats.org/drawingml/2006/main"/>
        </cdr:cNvGrpSpPr>
      </cdr:nvGrpSpPr>
      <cdr:grpSpPr bwMode="auto">
        <a:xfrm xmlns:a="http://schemas.openxmlformats.org/drawingml/2006/main" rot="10800000">
          <a:off x="2552448" y="1237456"/>
          <a:ext cx="4529620" cy="592517"/>
          <a:chOff x="57107" y="-59049"/>
          <a:chExt cx="3349897" cy="1032855"/>
        </a:xfrm>
      </cdr:grpSpPr>
      <cdr:pic>
        <cdr:nvPicPr>
          <cdr:cNvPr id="6" name="Object 3">
            <a:extLst xmlns:a="http://schemas.openxmlformats.org/drawingml/2006/main">
              <a:ext uri="{FF2B5EF4-FFF2-40B4-BE49-F238E27FC236}">
                <a16:creationId xmlns="" xmlns:a16="http://schemas.microsoft.com/office/drawing/2014/main" id="{139A7368-5092-4C80-B59D-DC0949FAF03C}"/>
              </a:ext>
            </a:extLst>
          </cdr:cNvPr>
          <cdr:cNvPicPr preferRelativeResize="0">
            <a:picLocks xmlns:a="http://schemas.openxmlformats.org/drawingml/2006/main" noChangeAspect="1" noChangeArrowheads="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a:stretch xmlns:a="http://schemas.openxmlformats.org/drawingml/2006/main">
            <a:fillRect/>
          </a:stretch>
        </cdr:blipFill>
        <cdr:spPr bwMode="auto">
          <a:xfrm xmlns:a="http://schemas.openxmlformats.org/drawingml/2006/main" rot="10800000">
            <a:off x="3121229" y="0"/>
            <a:ext cx="285775" cy="973806"/>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pic>
      <cdr:pic>
        <cdr:nvPicPr>
          <cdr:cNvPr id="7" name="Object 4">
            <a:extLst xmlns:a="http://schemas.openxmlformats.org/drawingml/2006/main">
              <a:ext uri="{FF2B5EF4-FFF2-40B4-BE49-F238E27FC236}">
                <a16:creationId xmlns="" xmlns:a16="http://schemas.microsoft.com/office/drawing/2014/main" id="{124E3609-C106-4B81-B2F9-ED71BAD10EB1}"/>
              </a:ext>
            </a:extLst>
          </cdr:cNvPr>
          <cdr:cNvPicPr preferRelativeResize="0">
            <a:picLocks xmlns:a="http://schemas.openxmlformats.org/drawingml/2006/main" noChangeArrowheads="1"/>
          </cdr:cNvPicPr>
        </cdr:nvPicPr>
        <cdr:blipFill>
          <a:blip xmlns:a="http://schemas.openxmlformats.org/drawingml/2006/main" xmlns:r="http://schemas.openxmlformats.org/officeDocument/2006/relationships" r:embed="rId2">
            <a:extLst>
              <a:ext uri="{28A0092B-C50C-407E-A947-70E740481C1C}">
                <a14:useLocalDpi xmlns:a14="http://schemas.microsoft.com/office/drawing/2010/main" val="0"/>
              </a:ext>
            </a:extLst>
          </a:blip>
          <a:srcRect xmlns:a="http://schemas.openxmlformats.org/drawingml/2006/main"/>
          <a:stretch xmlns:a="http://schemas.openxmlformats.org/drawingml/2006/main">
            <a:fillRect/>
          </a:stretch>
        </cdr:blipFill>
        <cdr:spPr bwMode="auto">
          <a:xfrm xmlns:a="http://schemas.openxmlformats.org/drawingml/2006/main" rot="10800000">
            <a:off x="57107" y="-59049"/>
            <a:ext cx="288025" cy="970961"/>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pic>
    </cdr:grpSp>
  </cdr:relSizeAnchor>
  <cdr:relSizeAnchor xmlns:cdr="http://schemas.openxmlformats.org/drawingml/2006/chartDrawing">
    <cdr:from>
      <cdr:x>0.80681</cdr:x>
      <cdr:y>0.89461</cdr:y>
    </cdr:from>
    <cdr:to>
      <cdr:x>0.97151</cdr:x>
      <cdr:y>1</cdr:y>
    </cdr:to>
    <cdr:pic>
      <cdr:nvPicPr>
        <cdr:cNvPr id="9" name="Grafik 8">
          <a:extLst xmlns:a="http://schemas.openxmlformats.org/drawingml/2006/main">
            <a:ext uri="{FF2B5EF4-FFF2-40B4-BE49-F238E27FC236}">
              <a16:creationId xmlns="" xmlns:a16="http://schemas.microsoft.com/office/drawing/2014/main" id="{24EDF28A-87B4-4757-9C48-A7929BFBF579}"/>
            </a:ext>
          </a:extLst>
        </cdr:cNvPr>
        <cdr:cNvPicPr>
          <a:picLocks xmlns:a="http://schemas.openxmlformats.org/drawingml/2006/main"/>
        </cdr:cNvPicPr>
      </cdr:nvPicPr>
      <cdr:blipFill>
        <a:blip xmlns:a="http://schemas.openxmlformats.org/drawingml/2006/main" xmlns:r="http://schemas.openxmlformats.org/officeDocument/2006/relationships" r:embed="rId3" cstate="print">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7395433" y="4399301"/>
          <a:ext cx="1509690" cy="518262"/>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0.80392</cdr:x>
      <cdr:y>0.90586</cdr:y>
    </cdr:from>
    <cdr:to>
      <cdr:x>0.9595</cdr:x>
      <cdr:y>1</cdr:y>
    </cdr:to>
    <cdr:pic>
      <cdr:nvPicPr>
        <cdr:cNvPr id="3" name="Grafik 2">
          <a:extLst xmlns:a="http://schemas.openxmlformats.org/drawingml/2006/main">
            <a:ext uri="{FF2B5EF4-FFF2-40B4-BE49-F238E27FC236}">
              <a16:creationId xmlns:lc="http://schemas.openxmlformats.org/drawingml/2006/lockedCanvas" xmlns:a16="http://schemas.microsoft.com/office/drawing/2014/main" xmlns="" id="{24EDF28A-87B4-4757-9C48-A7929BFBF579}"/>
            </a:ext>
          </a:extLst>
        </cdr:cNvPr>
        <cdr:cNvPicPr>
          <a:picLocks xmlns:a="http://schemas.openxmlformats.org/drawingml/2006/main"/>
        </cdr:cNvPicPr>
      </cdr:nvPicPr>
      <cdr:blipFill>
        <a:blip xmlns:a="http://schemas.openxmlformats.org/drawingml/2006/main" xmlns:r="http://schemas.openxmlformats.org/officeDocument/2006/relationships" r:embed="rId1" cstate="print">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7801118" y="4987111"/>
          <a:ext cx="1509690" cy="518262"/>
        </a:xfrm>
        <a:prstGeom xmlns:a="http://schemas.openxmlformats.org/drawingml/2006/main" prst="rect">
          <a:avLst/>
        </a:prstGeom>
      </cdr:spPr>
    </cdr:pic>
  </cdr:relSizeAnchor>
  <cdr:relSizeAnchor xmlns:cdr="http://schemas.openxmlformats.org/drawingml/2006/chartDrawing">
    <cdr:from>
      <cdr:x>0</cdr:x>
      <cdr:y>0.95603</cdr:y>
    </cdr:from>
    <cdr:to>
      <cdr:x>0.39216</cdr:x>
      <cdr:y>1</cdr:y>
    </cdr:to>
    <cdr:sp macro="" textlink="">
      <cdr:nvSpPr>
        <cdr:cNvPr id="4" name="Text Box 1"/>
        <cdr:cNvSpPr txBox="1">
          <a:spLocks xmlns:a="http://schemas.openxmlformats.org/drawingml/2006/main" noChangeArrowheads="1"/>
        </cdr:cNvSpPr>
      </cdr:nvSpPr>
      <cdr:spPr bwMode="auto">
        <a:xfrm xmlns:a="http://schemas.openxmlformats.org/drawingml/2006/main">
          <a:off x="0" y="5263327"/>
          <a:ext cx="3805446" cy="242046"/>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72000" tIns="36000" rIns="0" bIns="0" anchor="t" anchorCtr="0"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de-AT" sz="800" b="0" i="0" u="none" strike="noStrike" baseline="0" dirty="0">
              <a:solidFill>
                <a:srgbClr val="000000"/>
              </a:solidFill>
              <a:latin typeface="Arial" panose="020B0604020202020204" pitchFamily="34" charset="0"/>
              <a:cs typeface="Arial" panose="020B0604020202020204" pitchFamily="34" charset="0"/>
            </a:rPr>
            <a:t>Land OÖ, </a:t>
          </a:r>
          <a:r>
            <a:rPr lang="de-AT" sz="800" dirty="0">
              <a:solidFill>
                <a:srgbClr val="000000"/>
              </a:solidFill>
              <a:latin typeface="Arial" panose="020B0604020202020204" pitchFamily="34" charset="0"/>
              <a:cs typeface="Arial" panose="020B0604020202020204" pitchFamily="34" charset="0"/>
            </a:rPr>
            <a:t>Statistik Oberösterreich</a:t>
          </a:r>
          <a:r>
            <a:rPr lang="de-AT" sz="800" b="0" i="0" u="none" strike="noStrike" baseline="0" dirty="0">
              <a:solidFill>
                <a:srgbClr val="000000"/>
              </a:solidFill>
              <a:latin typeface="Arial" panose="020B0604020202020204" pitchFamily="34" charset="0"/>
              <a:cs typeface="Arial" panose="020B0604020202020204" pitchFamily="34" charset="0"/>
            </a:rPr>
            <a:t>; Daten: Statistik Austria, </a:t>
          </a:r>
          <a:r>
            <a:rPr lang="de-AT" sz="800" b="0" i="0" u="none" strike="noStrike" baseline="0" dirty="0" smtClean="0">
              <a:solidFill>
                <a:srgbClr val="000000"/>
              </a:solidFill>
              <a:latin typeface="Arial" panose="020B0604020202020204" pitchFamily="34" charset="0"/>
              <a:cs typeface="Arial" panose="020B0604020202020204" pitchFamily="34" charset="0"/>
            </a:rPr>
            <a:t>Bildungsstandregister 2019, "Bildung</a:t>
          </a:r>
          <a:r>
            <a:rPr lang="de-AT" sz="800" b="0" i="0" u="none" strike="noStrike" dirty="0" smtClean="0">
              <a:solidFill>
                <a:srgbClr val="000000"/>
              </a:solidFill>
              <a:latin typeface="Arial" panose="020B0604020202020204" pitchFamily="34" charset="0"/>
              <a:cs typeface="Arial" panose="020B0604020202020204" pitchFamily="34" charset="0"/>
            </a:rPr>
            <a:t> in Zahlen 2020/2021"</a:t>
          </a:r>
          <a:endParaRPr lang="de-AT" sz="800" b="0" i="0" u="none" strike="noStrike" baseline="0" dirty="0">
            <a:solidFill>
              <a:srgbClr val="000000"/>
            </a:solidFill>
            <a:latin typeface="Arial" panose="020B0604020202020204" pitchFamily="34" charset="0"/>
            <a:cs typeface="Arial" panose="020B06040202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0.0047</cdr:x>
      <cdr:y>0.93137</cdr:y>
    </cdr:from>
    <cdr:to>
      <cdr:x>0.34298</cdr:x>
      <cdr:y>0.99827</cdr:y>
    </cdr:to>
    <cdr:sp macro="" textlink="">
      <cdr:nvSpPr>
        <cdr:cNvPr id="2" name="Text Box 1"/>
        <cdr:cNvSpPr txBox="1">
          <a:spLocks xmlns:a="http://schemas.openxmlformats.org/drawingml/2006/main" noChangeArrowheads="1"/>
        </cdr:cNvSpPr>
      </cdr:nvSpPr>
      <cdr:spPr bwMode="auto">
        <a:xfrm xmlns:a="http://schemas.openxmlformats.org/drawingml/2006/main">
          <a:off x="28571" y="2865442"/>
          <a:ext cx="2057385" cy="205823"/>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72000" tIns="36000" rIns="0" bIns="0" anchor="t" anchorCtr="0"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de-AT" sz="800" b="0" i="0" u="none" strike="noStrike" baseline="0" dirty="0">
              <a:solidFill>
                <a:srgbClr val="000000"/>
              </a:solidFill>
              <a:latin typeface="Arial" panose="020B0604020202020204" pitchFamily="34" charset="0"/>
              <a:cs typeface="Arial" panose="020B0604020202020204" pitchFamily="34" charset="0"/>
            </a:rPr>
            <a:t>Land OÖ, Statistik Oberösterreich; Daten: Statistik Austria  </a:t>
          </a:r>
        </a:p>
      </cdr:txBody>
    </cdr:sp>
  </cdr:relSizeAnchor>
  <cdr:relSizeAnchor xmlns:cdr="http://schemas.openxmlformats.org/drawingml/2006/chartDrawing">
    <cdr:from>
      <cdr:x>0.81433</cdr:x>
      <cdr:y>0.9049</cdr:y>
    </cdr:from>
    <cdr:to>
      <cdr:x>0.96863</cdr:x>
      <cdr:y>1</cdr:y>
    </cdr:to>
    <cdr:pic>
      <cdr:nvPicPr>
        <cdr:cNvPr id="5" name="Grafik 4">
          <a:extLst xmlns:a="http://schemas.openxmlformats.org/drawingml/2006/main">
            <a:ext uri="{FF2B5EF4-FFF2-40B4-BE49-F238E27FC236}">
              <a16:creationId xmlns:lc="http://schemas.openxmlformats.org/drawingml/2006/lockedCanvas" xmlns:a16="http://schemas.microsoft.com/office/drawing/2014/main" xmlns="" id="{24EDF28A-87B4-4757-9C48-A7929BFBF579}"/>
            </a:ext>
          </a:extLst>
        </cdr:cNvPr>
        <cdr:cNvPicPr>
          <a:picLocks xmlns:a="http://schemas.openxmlformats.org/drawingml/2006/main"/>
        </cdr:cNvPicPr>
      </cdr:nvPicPr>
      <cdr:blipFill>
        <a:blip xmlns:a="http://schemas.openxmlformats.org/drawingml/2006/main" xmlns:r="http://schemas.openxmlformats.org/officeDocument/2006/relationships" r:embed="rId1" cstate="print">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7967441" y="4931561"/>
          <a:ext cx="1509690" cy="518262"/>
        </a:xfrm>
        <a:prstGeom xmlns:a="http://schemas.openxmlformats.org/drawingml/2006/main" prst="rect">
          <a:avLst/>
        </a:prstGeom>
      </cdr:spPr>
    </cdr:pic>
  </cdr:relSizeAnchor>
</c:userShapes>
</file>

<file path=ppt/drawings/drawing4.xml><?xml version="1.0" encoding="utf-8"?>
<c:userShapes xmlns:c="http://schemas.openxmlformats.org/drawingml/2006/chart">
  <cdr:relSizeAnchor xmlns:cdr="http://schemas.openxmlformats.org/drawingml/2006/chartDrawing">
    <cdr:from>
      <cdr:x>0.00783</cdr:x>
      <cdr:y>0.94203</cdr:y>
    </cdr:from>
    <cdr:to>
      <cdr:x>0.41407</cdr:x>
      <cdr:y>0.98589</cdr:y>
    </cdr:to>
    <cdr:sp macro="" textlink="">
      <cdr:nvSpPr>
        <cdr:cNvPr id="2" name="Text Box 1"/>
        <cdr:cNvSpPr txBox="1">
          <a:spLocks xmlns:a="http://schemas.openxmlformats.org/drawingml/2006/main" noChangeArrowheads="1"/>
        </cdr:cNvSpPr>
      </cdr:nvSpPr>
      <cdr:spPr bwMode="auto">
        <a:xfrm xmlns:a="http://schemas.openxmlformats.org/drawingml/2006/main">
          <a:off x="56376" y="3714754"/>
          <a:ext cx="2924928" cy="172955"/>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72000" tIns="36000" rIns="0" bIns="0" anchor="t" anchorCtr="0"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de-AT" sz="800" b="0" i="0" u="none" strike="noStrike" baseline="0" dirty="0">
              <a:solidFill>
                <a:srgbClr val="000000"/>
              </a:solidFill>
              <a:latin typeface="Arial" panose="020B0604020202020204" pitchFamily="34" charset="0"/>
              <a:cs typeface="Arial" panose="020B0604020202020204" pitchFamily="34" charset="0"/>
            </a:rPr>
            <a:t>Land OÖ, Statistik Oberösterreich; Daten: Statistik </a:t>
          </a:r>
          <a:r>
            <a:rPr lang="de-AT" sz="800" b="0" i="0" u="none" strike="noStrike" baseline="0" dirty="0" smtClean="0">
              <a:solidFill>
                <a:srgbClr val="000000"/>
              </a:solidFill>
              <a:latin typeface="Arial" panose="020B0604020202020204" pitchFamily="34" charset="0"/>
              <a:cs typeface="Arial" panose="020B0604020202020204" pitchFamily="34" charset="0"/>
            </a:rPr>
            <a:t>Austria, Zusatzfragen zur Mikrozensus-Arbeitskräfteerhebung Q4/2020, Q/1/2021  </a:t>
          </a:r>
          <a:endParaRPr lang="de-AT" sz="800" b="0" i="0" u="none" strike="noStrike" baseline="0" dirty="0">
            <a:solidFill>
              <a:srgbClr val="000000"/>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0.67513</cdr:x>
      <cdr:y>0.89144</cdr:y>
    </cdr:from>
    <cdr:to>
      <cdr:x>0.8367</cdr:x>
      <cdr:y>0.98273</cdr:y>
    </cdr:to>
    <cdr:pic>
      <cdr:nvPicPr>
        <cdr:cNvPr id="4" name="Grafik 3">
          <a:extLst xmlns:a="http://schemas.openxmlformats.org/drawingml/2006/main">
            <a:ext uri="{FF2B5EF4-FFF2-40B4-BE49-F238E27FC236}">
              <a16:creationId xmlns="" xmlns:a16="http://schemas.microsoft.com/office/drawing/2014/main" id="{11664B4F-E575-4088-9E3C-B99D4AF0A9AF}"/>
            </a:ext>
          </a:extLst>
        </cdr:cNvPr>
        <cdr:cNvPicPr>
          <a:picLocks xmlns:a="http://schemas.openxmlformats.org/drawingml/2006/main"/>
        </cdr:cNvPicPr>
      </cdr:nvPicPr>
      <cdr:blipFill>
        <a:blip xmlns:a="http://schemas.openxmlformats.org/drawingml/2006/main" xmlns:r="http://schemas.openxmlformats.org/officeDocument/2006/relationships" r:embed="rId1" cstate="print">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6608393" y="4694333"/>
          <a:ext cx="1581510" cy="480733"/>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0.00783</cdr:x>
      <cdr:y>0.91899</cdr:y>
    </cdr:from>
    <cdr:to>
      <cdr:x>0.34611</cdr:x>
      <cdr:y>0.98589</cdr:y>
    </cdr:to>
    <cdr:sp macro="" textlink="">
      <cdr:nvSpPr>
        <cdr:cNvPr id="2" name="Text Box 1"/>
        <cdr:cNvSpPr txBox="1">
          <a:spLocks xmlns:a="http://schemas.openxmlformats.org/drawingml/2006/main" noChangeArrowheads="1"/>
        </cdr:cNvSpPr>
      </cdr:nvSpPr>
      <cdr:spPr bwMode="auto">
        <a:xfrm xmlns:a="http://schemas.openxmlformats.org/drawingml/2006/main">
          <a:off x="47621" y="2481265"/>
          <a:ext cx="2057404" cy="180638"/>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72000" tIns="36000" rIns="0" bIns="0" anchor="t" anchorCtr="0"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de-AT" sz="800" b="0" i="0" u="none" strike="noStrike" baseline="0" dirty="0">
              <a:solidFill>
                <a:srgbClr val="000000"/>
              </a:solidFill>
              <a:latin typeface="Arial" panose="020B0604020202020204" pitchFamily="34" charset="0"/>
              <a:cs typeface="Arial" panose="020B0604020202020204" pitchFamily="34" charset="0"/>
            </a:rPr>
            <a:t>Land OÖ, Statistik Oberösterreich; Daten: Statistik </a:t>
          </a:r>
          <a:r>
            <a:rPr lang="de-AT" sz="800" b="0" i="0" u="none" strike="noStrike" baseline="0" dirty="0" smtClean="0">
              <a:solidFill>
                <a:srgbClr val="000000"/>
              </a:solidFill>
              <a:latin typeface="Arial" panose="020B0604020202020204" pitchFamily="34" charset="0"/>
              <a:cs typeface="Arial" panose="020B0604020202020204" pitchFamily="34" charset="0"/>
            </a:rPr>
            <a:t>Austria, Europäische Erhebung</a:t>
          </a:r>
          <a:r>
            <a:rPr lang="de-AT" sz="800" b="0" i="0" u="none" strike="noStrike" dirty="0" smtClean="0">
              <a:solidFill>
                <a:srgbClr val="000000"/>
              </a:solidFill>
              <a:latin typeface="Arial" panose="020B0604020202020204" pitchFamily="34" charset="0"/>
              <a:cs typeface="Arial" panose="020B0604020202020204" pitchFamily="34" charset="0"/>
            </a:rPr>
            <a:t> über den IKT-Einsatz in Haushalten, 2022</a:t>
          </a:r>
          <a:r>
            <a:rPr lang="de-AT" sz="800" b="0" i="0" u="none" strike="noStrike" baseline="0" dirty="0" smtClean="0">
              <a:solidFill>
                <a:srgbClr val="000000"/>
              </a:solidFill>
              <a:latin typeface="Arial" panose="020B0604020202020204" pitchFamily="34" charset="0"/>
              <a:cs typeface="Arial" panose="020B0604020202020204" pitchFamily="34" charset="0"/>
            </a:rPr>
            <a:t>  </a:t>
          </a:r>
          <a:endParaRPr lang="de-AT" sz="800" b="0" i="0" u="none" strike="noStrike" baseline="0" dirty="0">
            <a:solidFill>
              <a:srgbClr val="000000"/>
            </a:solidFill>
            <a:latin typeface="Arial" panose="020B0604020202020204" pitchFamily="34" charset="0"/>
            <a:cs typeface="Arial" panose="020B060402020202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4371C3-F569-4E39-B4E3-6DC9E798CECD}" type="datetimeFigureOut">
              <a:rPr lang="de-AT" smtClean="0"/>
              <a:t>25.10.2022</a:t>
            </a:fld>
            <a:endParaRPr lang="de-AT"/>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632EB4-84D3-4321-9C97-307204CDD99D}" type="slidenum">
              <a:rPr lang="de-AT" smtClean="0"/>
              <a:t>‹Nr.›</a:t>
            </a:fld>
            <a:endParaRPr lang="de-AT"/>
          </a:p>
        </p:txBody>
      </p:sp>
    </p:spTree>
    <p:extLst>
      <p:ext uri="{BB962C8B-B14F-4D97-AF65-F5344CB8AC3E}">
        <p14:creationId xmlns:p14="http://schemas.microsoft.com/office/powerpoint/2010/main" val="3170049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3AB7A97-0610-4099-8F49-96E71A81967B}"/>
              </a:ext>
            </a:extLst>
          </p:cNvPr>
          <p:cNvSpPr>
            <a:spLocks noGrp="1"/>
          </p:cNvSpPr>
          <p:nvPr>
            <p:ph type="title" hasCustomPrompt="1"/>
          </p:nvPr>
        </p:nvSpPr>
        <p:spPr/>
        <p:txBody>
          <a:bodyPr/>
          <a:lstStyle/>
          <a:p>
            <a:r>
              <a:rPr lang="de-AT" dirty="0"/>
              <a:t>OÖ. Zukunftsakademie 2021</a:t>
            </a:r>
          </a:p>
        </p:txBody>
      </p:sp>
      <p:sp>
        <p:nvSpPr>
          <p:cNvPr id="3" name="Textplatzhalter 2">
            <a:extLst>
              <a:ext uri="{FF2B5EF4-FFF2-40B4-BE49-F238E27FC236}">
                <a16:creationId xmlns:a16="http://schemas.microsoft.com/office/drawing/2014/main" xmlns="" id="{54345FB8-AC71-44DC-9A21-4CF873457316}"/>
              </a:ext>
            </a:extLst>
          </p:cNvPr>
          <p:cNvSpPr>
            <a:spLocks noGrp="1"/>
          </p:cNvSpPr>
          <p:nvPr>
            <p:ph idx="1"/>
          </p:nvPr>
        </p:nvSpPr>
        <p:spPr>
          <a:xfrm>
            <a:off x="829323" y="3773009"/>
            <a:ext cx="10515600" cy="1038688"/>
          </a:xfrm>
          <a:prstGeom prst="rect">
            <a:avLst/>
          </a:prstGeom>
        </p:spPr>
        <p:txBody>
          <a:bodyPr vert="horz" lIns="91440" tIns="45720" rIns="91440" bIns="45720" rtlCol="0">
            <a:normAutofit/>
          </a:bodyPr>
          <a:lstStyle>
            <a:lvl1pPr>
              <a:defRPr u="sng" baseline="0">
                <a:uFill>
                  <a:solidFill>
                    <a:srgbClr val="F17900"/>
                  </a:solidFill>
                </a:uFill>
              </a:defRPr>
            </a:lvl1pPr>
          </a:lstStyle>
          <a:p>
            <a:pPr lvl="0"/>
            <a:r>
              <a:rPr lang="de-DE" dirty="0"/>
              <a:t>Mastertextformat bearbeiten</a:t>
            </a:r>
          </a:p>
        </p:txBody>
      </p:sp>
      <p:pic>
        <p:nvPicPr>
          <p:cNvPr id="4" name="image3.png">
            <a:extLst>
              <a:ext uri="{FF2B5EF4-FFF2-40B4-BE49-F238E27FC236}">
                <a16:creationId xmlns:a16="http://schemas.microsoft.com/office/drawing/2014/main" xmlns="" id="{2FFF3FB4-9CA0-4D3D-A50A-94B44EB0E1D4}"/>
              </a:ext>
            </a:extLst>
          </p:cNvPr>
          <p:cNvPicPr/>
          <p:nvPr userDrawn="1"/>
        </p:nvPicPr>
        <p:blipFill>
          <a:blip r:embed="rId2" cstate="print"/>
          <a:stretch>
            <a:fillRect/>
          </a:stretch>
        </p:blipFill>
        <p:spPr>
          <a:xfrm>
            <a:off x="11248768" y="342945"/>
            <a:ext cx="428954" cy="779418"/>
          </a:xfrm>
          <a:prstGeom prst="rect">
            <a:avLst/>
          </a:prstGeom>
        </p:spPr>
      </p:pic>
    </p:spTree>
    <p:extLst>
      <p:ext uri="{BB962C8B-B14F-4D97-AF65-F5344CB8AC3E}">
        <p14:creationId xmlns:p14="http://schemas.microsoft.com/office/powerpoint/2010/main" val="2859265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pic>
        <p:nvPicPr>
          <p:cNvPr id="4" name="Inhaltsplatzhalter 6">
            <a:extLst>
              <a:ext uri="{FF2B5EF4-FFF2-40B4-BE49-F238E27FC236}">
                <a16:creationId xmlns:a16="http://schemas.microsoft.com/office/drawing/2014/main" xmlns="" id="{A057A87B-89F4-4E10-BEE2-F2CA9A6AC02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538" y="4482"/>
            <a:ext cx="12052571" cy="6858000"/>
          </a:xfrm>
          <a:prstGeom prst="rect">
            <a:avLst/>
          </a:prstGeom>
          <a:noFill/>
        </p:spPr>
      </p:pic>
      <p:pic>
        <p:nvPicPr>
          <p:cNvPr id="3" name="image3.png">
            <a:extLst>
              <a:ext uri="{FF2B5EF4-FFF2-40B4-BE49-F238E27FC236}">
                <a16:creationId xmlns:a16="http://schemas.microsoft.com/office/drawing/2014/main" xmlns="" id="{9EB65A16-CD3E-49A9-AFCC-8D6C7E54B135}"/>
              </a:ext>
            </a:extLst>
          </p:cNvPr>
          <p:cNvPicPr/>
          <p:nvPr userDrawn="1"/>
        </p:nvPicPr>
        <p:blipFill>
          <a:blip r:embed="rId3" cstate="print"/>
          <a:stretch>
            <a:fillRect/>
          </a:stretch>
        </p:blipFill>
        <p:spPr>
          <a:xfrm>
            <a:off x="11248768" y="342945"/>
            <a:ext cx="428954" cy="779418"/>
          </a:xfrm>
          <a:prstGeom prst="rect">
            <a:avLst/>
          </a:prstGeom>
        </p:spPr>
      </p:pic>
      <p:pic>
        <p:nvPicPr>
          <p:cNvPr id="5" name="Grafik 4">
            <a:extLst>
              <a:ext uri="{FF2B5EF4-FFF2-40B4-BE49-F238E27FC236}">
                <a16:creationId xmlns:a16="http://schemas.microsoft.com/office/drawing/2014/main" xmlns="" id="{D58CA3B4-E023-4E9D-82D1-D978CB9F156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080422" y="5756870"/>
            <a:ext cx="710215" cy="710215"/>
          </a:xfrm>
          <a:prstGeom prst="rect">
            <a:avLst/>
          </a:prstGeom>
        </p:spPr>
      </p:pic>
    </p:spTree>
    <p:extLst>
      <p:ext uri="{BB962C8B-B14F-4D97-AF65-F5344CB8AC3E}">
        <p14:creationId xmlns:p14="http://schemas.microsoft.com/office/powerpoint/2010/main" val="1971395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ext brei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EC258A62-FFAE-4D5B-873E-4E60578936B0}"/>
              </a:ext>
            </a:extLst>
          </p:cNvPr>
          <p:cNvSpPr>
            <a:spLocks noGrp="1"/>
          </p:cNvSpPr>
          <p:nvPr>
            <p:ph type="ctrTitle" hasCustomPrompt="1"/>
          </p:nvPr>
        </p:nvSpPr>
        <p:spPr>
          <a:xfrm>
            <a:off x="828303" y="412149"/>
            <a:ext cx="10082353" cy="608783"/>
          </a:xfrm>
          <a:noFill/>
        </p:spPr>
        <p:txBody>
          <a:bodyPr anchor="b">
            <a:normAutofit/>
          </a:bodyPr>
          <a:lstStyle>
            <a:lvl1pPr algn="l">
              <a:defRPr sz="3200" u="sng" cap="all" baseline="0">
                <a:solidFill>
                  <a:srgbClr val="000000"/>
                </a:solidFill>
                <a:uFill>
                  <a:solidFill>
                    <a:srgbClr val="F17900"/>
                  </a:solidFill>
                </a:uFill>
                <a:latin typeface="Barlow" pitchFamily="2" charset="77"/>
              </a:defRPr>
            </a:lvl1pPr>
          </a:lstStyle>
          <a:p>
            <a:r>
              <a:rPr lang="de-AT" dirty="0"/>
              <a:t>Überschrift</a:t>
            </a:r>
          </a:p>
        </p:txBody>
      </p:sp>
      <p:sp>
        <p:nvSpPr>
          <p:cNvPr id="3" name="Untertitel 2">
            <a:extLst>
              <a:ext uri="{FF2B5EF4-FFF2-40B4-BE49-F238E27FC236}">
                <a16:creationId xmlns:a16="http://schemas.microsoft.com/office/drawing/2014/main" xmlns="" id="{43F41703-521B-46A1-9CAE-702BE4891FEE}"/>
              </a:ext>
            </a:extLst>
          </p:cNvPr>
          <p:cNvSpPr>
            <a:spLocks noGrp="1"/>
          </p:cNvSpPr>
          <p:nvPr>
            <p:ph type="subTitle" idx="1" hasCustomPrompt="1"/>
          </p:nvPr>
        </p:nvSpPr>
        <p:spPr>
          <a:xfrm>
            <a:off x="834620" y="1091953"/>
            <a:ext cx="10076036" cy="4447714"/>
          </a:xfrm>
        </p:spPr>
        <p:txBody>
          <a:bodyPr/>
          <a:lstStyle>
            <a:lvl1pPr marL="0" indent="0" algn="l">
              <a:buNone/>
              <a:defRPr sz="2400" u="none" cap="none" baseline="0">
                <a:latin typeface="Barlow"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AT" dirty="0"/>
              <a:t>Text (Auflistung)</a:t>
            </a:r>
          </a:p>
        </p:txBody>
      </p:sp>
      <p:sp>
        <p:nvSpPr>
          <p:cNvPr id="4" name="Textfeld 3">
            <a:extLst>
              <a:ext uri="{FF2B5EF4-FFF2-40B4-BE49-F238E27FC236}">
                <a16:creationId xmlns:a16="http://schemas.microsoft.com/office/drawing/2014/main" xmlns="" id="{E99ABD01-EC0A-CB4E-BA8A-A4B8BF7DF18F}"/>
              </a:ext>
            </a:extLst>
          </p:cNvPr>
          <p:cNvSpPr txBox="1"/>
          <p:nvPr userDrawn="1"/>
        </p:nvSpPr>
        <p:spPr>
          <a:xfrm>
            <a:off x="828303" y="6290336"/>
            <a:ext cx="865485" cy="307777"/>
          </a:xfrm>
          <a:prstGeom prst="rect">
            <a:avLst/>
          </a:prstGeom>
          <a:noFill/>
        </p:spPr>
        <p:txBody>
          <a:bodyPr wrap="square" rtlCol="0">
            <a:spAutoFit/>
          </a:bodyPr>
          <a:lstStyle/>
          <a:p>
            <a:fld id="{27A5D1BD-4ED7-A84D-893F-435A48E64433}" type="slidenum">
              <a:rPr lang="de-DE" sz="1400" smtClean="0">
                <a:solidFill>
                  <a:srgbClr val="B1B3B3"/>
                </a:solidFill>
                <a:latin typeface="Barlow" pitchFamily="2" charset="77"/>
              </a:rPr>
              <a:t>‹Nr.›</a:t>
            </a:fld>
            <a:endParaRPr lang="de-DE" sz="1400" dirty="0">
              <a:solidFill>
                <a:srgbClr val="B1B3B3"/>
              </a:solidFill>
              <a:latin typeface="Barlow" pitchFamily="2" charset="77"/>
            </a:endParaRPr>
          </a:p>
        </p:txBody>
      </p:sp>
    </p:spTree>
    <p:extLst>
      <p:ext uri="{BB962C8B-B14F-4D97-AF65-F5344CB8AC3E}">
        <p14:creationId xmlns:p14="http://schemas.microsoft.com/office/powerpoint/2010/main" val="1921742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3_Inhalt + Grafik/Diagramm">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xmlns="" id="{A85A2585-F025-46B2-AC49-173C37855362}"/>
              </a:ext>
            </a:extLst>
          </p:cNvPr>
          <p:cNvSpPr>
            <a:spLocks noGrp="1"/>
          </p:cNvSpPr>
          <p:nvPr>
            <p:ph idx="1" hasCustomPrompt="1"/>
          </p:nvPr>
        </p:nvSpPr>
        <p:spPr>
          <a:xfrm>
            <a:off x="829324" y="1141466"/>
            <a:ext cx="6761084" cy="4571476"/>
          </a:xfrm>
        </p:spPr>
        <p:txBody>
          <a:bodyPr/>
          <a:lstStyle>
            <a:lvl1pPr marL="457200" indent="-457200" algn="l">
              <a:buClr>
                <a:srgbClr val="F17900"/>
              </a:buClr>
              <a:buSzPct val="110000"/>
              <a:buFont typeface="Arial" panose="020B0604020202020204" pitchFamily="34" charset="0"/>
              <a:buChar char="•"/>
              <a:defRPr sz="2800" u="none" strike="noStrike" cap="none" baseline="0">
                <a:solidFill>
                  <a:schemeClr val="tx2">
                    <a:lumMod val="10000"/>
                  </a:schemeClr>
                </a:solidFill>
                <a:latin typeface="Barlow" pitchFamily="2" charset="77"/>
              </a:defRPr>
            </a:lvl1pPr>
            <a:lvl2pPr marL="457200" indent="0">
              <a:buFont typeface="Arial" panose="020B0604020202020204" pitchFamily="34" charset="0"/>
              <a:buNone/>
              <a:defRPr sz="2000">
                <a:solidFill>
                  <a:schemeClr val="tx2">
                    <a:lumMod val="10000"/>
                  </a:schemeClr>
                </a:solidFill>
                <a:latin typeface="Barlow" pitchFamily="2" charset="77"/>
              </a:defRPr>
            </a:lvl2pPr>
          </a:lstStyle>
          <a:p>
            <a:pPr lvl="0"/>
            <a:r>
              <a:rPr lang="de-DE" dirty="0"/>
              <a:t>Aufzählung</a:t>
            </a:r>
          </a:p>
          <a:p>
            <a:pPr lvl="1"/>
            <a:r>
              <a:rPr lang="de-DE" dirty="0"/>
              <a:t>(Text)</a:t>
            </a:r>
          </a:p>
          <a:p>
            <a:pPr lvl="1"/>
            <a:endParaRPr lang="de-DE" dirty="0"/>
          </a:p>
          <a:p>
            <a:pPr lvl="0"/>
            <a:r>
              <a:rPr lang="de-DE" dirty="0"/>
              <a:t>Aufzählung </a:t>
            </a:r>
          </a:p>
          <a:p>
            <a:pPr lvl="0"/>
            <a:endParaRPr lang="de-DE" dirty="0"/>
          </a:p>
          <a:p>
            <a:pPr lvl="1"/>
            <a:r>
              <a:rPr lang="de-DE" dirty="0"/>
              <a:t>(Text)</a:t>
            </a:r>
          </a:p>
          <a:p>
            <a:pPr lvl="1"/>
            <a:endParaRPr lang="de-DE" dirty="0"/>
          </a:p>
        </p:txBody>
      </p:sp>
      <p:sp>
        <p:nvSpPr>
          <p:cNvPr id="10" name="Trapezoid 8">
            <a:extLst>
              <a:ext uri="{FF2B5EF4-FFF2-40B4-BE49-F238E27FC236}">
                <a16:creationId xmlns:a16="http://schemas.microsoft.com/office/drawing/2014/main" xmlns="" id="{51B07D93-1A21-45AA-9F5E-A2DB0F941FC0}"/>
              </a:ext>
            </a:extLst>
          </p:cNvPr>
          <p:cNvSpPr/>
          <p:nvPr userDrawn="1"/>
        </p:nvSpPr>
        <p:spPr>
          <a:xfrm rot="10800000" flipV="1">
            <a:off x="7958337" y="1642068"/>
            <a:ext cx="3825289" cy="296643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52"/>
              <a:gd name="connsiteX1" fmla="*/ 10000 w 10000"/>
              <a:gd name="connsiteY1" fmla="*/ 0 h 10052"/>
              <a:gd name="connsiteX2" fmla="*/ 6343 w 10000"/>
              <a:gd name="connsiteY2" fmla="*/ 10052 h 10052"/>
              <a:gd name="connsiteX3" fmla="*/ 2000 w 10000"/>
              <a:gd name="connsiteY3" fmla="*/ 10000 h 10052"/>
              <a:gd name="connsiteX4" fmla="*/ 0 w 10000"/>
              <a:gd name="connsiteY4" fmla="*/ 0 h 10052"/>
              <a:gd name="connsiteX0" fmla="*/ 0 w 10000"/>
              <a:gd name="connsiteY0" fmla="*/ 0 h 10078"/>
              <a:gd name="connsiteX1" fmla="*/ 10000 w 10000"/>
              <a:gd name="connsiteY1" fmla="*/ 0 h 10078"/>
              <a:gd name="connsiteX2" fmla="*/ 6343 w 10000"/>
              <a:gd name="connsiteY2" fmla="*/ 10052 h 10078"/>
              <a:gd name="connsiteX3" fmla="*/ 4556 w 10000"/>
              <a:gd name="connsiteY3" fmla="*/ 10078 h 10078"/>
              <a:gd name="connsiteX4" fmla="*/ 0 w 10000"/>
              <a:gd name="connsiteY4" fmla="*/ 0 h 10078"/>
              <a:gd name="connsiteX0" fmla="*/ 0 w 10000"/>
              <a:gd name="connsiteY0" fmla="*/ 0 h 10130"/>
              <a:gd name="connsiteX1" fmla="*/ 10000 w 10000"/>
              <a:gd name="connsiteY1" fmla="*/ 0 h 10130"/>
              <a:gd name="connsiteX2" fmla="*/ 5668 w 10000"/>
              <a:gd name="connsiteY2" fmla="*/ 10130 h 10130"/>
              <a:gd name="connsiteX3" fmla="*/ 4556 w 10000"/>
              <a:gd name="connsiteY3" fmla="*/ 10078 h 10130"/>
              <a:gd name="connsiteX4" fmla="*/ 0 w 10000"/>
              <a:gd name="connsiteY4" fmla="*/ 0 h 10130"/>
              <a:gd name="connsiteX0" fmla="*/ 0 w 10000"/>
              <a:gd name="connsiteY0" fmla="*/ 0 h 10078"/>
              <a:gd name="connsiteX1" fmla="*/ 10000 w 10000"/>
              <a:gd name="connsiteY1" fmla="*/ 0 h 10078"/>
              <a:gd name="connsiteX2" fmla="*/ 5668 w 10000"/>
              <a:gd name="connsiteY2" fmla="*/ 10025 h 10078"/>
              <a:gd name="connsiteX3" fmla="*/ 4556 w 10000"/>
              <a:gd name="connsiteY3" fmla="*/ 10078 h 10078"/>
              <a:gd name="connsiteX4" fmla="*/ 0 w 10000"/>
              <a:gd name="connsiteY4" fmla="*/ 0 h 10078"/>
              <a:gd name="connsiteX0" fmla="*/ 0 w 10000"/>
              <a:gd name="connsiteY0" fmla="*/ 0 h 10025"/>
              <a:gd name="connsiteX1" fmla="*/ 10000 w 10000"/>
              <a:gd name="connsiteY1" fmla="*/ 0 h 10025"/>
              <a:gd name="connsiteX2" fmla="*/ 5668 w 10000"/>
              <a:gd name="connsiteY2" fmla="*/ 10025 h 10025"/>
              <a:gd name="connsiteX3" fmla="*/ 4515 w 10000"/>
              <a:gd name="connsiteY3" fmla="*/ 10000 h 10025"/>
              <a:gd name="connsiteX4" fmla="*/ 0 w 10000"/>
              <a:gd name="connsiteY4" fmla="*/ 0 h 10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25">
                <a:moveTo>
                  <a:pt x="0" y="0"/>
                </a:moveTo>
                <a:lnTo>
                  <a:pt x="10000" y="0"/>
                </a:lnTo>
                <a:lnTo>
                  <a:pt x="5668" y="10025"/>
                </a:lnTo>
                <a:lnTo>
                  <a:pt x="4515" y="10000"/>
                </a:lnTo>
                <a:lnTo>
                  <a:pt x="0" y="0"/>
                </a:lnTo>
                <a:close/>
              </a:path>
            </a:pathLst>
          </a:custGeom>
          <a:solidFill>
            <a:srgbClr val="45AA29"/>
          </a:solidFill>
          <a:ln w="25400" cap="flat" cmpd="sng" algn="ctr">
            <a:noFill/>
            <a:prstDash val="solid"/>
          </a:ln>
          <a:effectLst>
            <a:outerShdw blurRad="50800" dist="38100" dir="2700000" algn="tl" rotWithShape="0">
              <a:prstClr val="black">
                <a:alpha val="40000"/>
              </a:prstClr>
            </a:outerShdw>
            <a:softEdge rad="12700"/>
          </a:effectLst>
        </p:spPr>
        <p:txBody>
          <a:bodyPr anchor="ctr"/>
          <a:lstStyle/>
          <a:p>
            <a:pPr algn="ctr" defTabSz="967710" fontAlgn="base">
              <a:spcBef>
                <a:spcPct val="0"/>
              </a:spcBef>
              <a:spcAft>
                <a:spcPct val="0"/>
              </a:spcAft>
              <a:defRPr/>
            </a:pPr>
            <a:endParaRPr lang="de-AT" sz="1905" b="1" kern="0">
              <a:solidFill>
                <a:prstClr val="white"/>
              </a:solidFill>
            </a:endParaRPr>
          </a:p>
        </p:txBody>
      </p:sp>
      <p:sp>
        <p:nvSpPr>
          <p:cNvPr id="11" name="Rechteck 10">
            <a:extLst>
              <a:ext uri="{FF2B5EF4-FFF2-40B4-BE49-F238E27FC236}">
                <a16:creationId xmlns:a16="http://schemas.microsoft.com/office/drawing/2014/main" xmlns="" id="{76006404-C1C1-45E2-BA9F-33BDB58E744F}"/>
              </a:ext>
            </a:extLst>
          </p:cNvPr>
          <p:cNvSpPr/>
          <p:nvPr userDrawn="1"/>
        </p:nvSpPr>
        <p:spPr>
          <a:xfrm>
            <a:off x="7918883" y="858779"/>
            <a:ext cx="3940204" cy="381374"/>
          </a:xfrm>
          <a:prstGeom prst="rect">
            <a:avLst/>
          </a:prstGeom>
          <a:solidFill>
            <a:sysClr val="window" lastClr="FFFFFF">
              <a:lumMod val="95000"/>
            </a:sysClr>
          </a:solidFill>
          <a:ln w="25400" cap="flat" cmpd="sng" algn="ctr">
            <a:noFill/>
            <a:prstDash val="solid"/>
          </a:ln>
          <a:effectLst/>
        </p:spPr>
        <p:txBody>
          <a:bodyPr anchor="ctr"/>
          <a:lstStyle/>
          <a:p>
            <a:pPr algn="ctr" defTabSz="967710" fontAlgn="base">
              <a:spcBef>
                <a:spcPct val="0"/>
              </a:spcBef>
              <a:spcAft>
                <a:spcPct val="0"/>
              </a:spcAft>
              <a:defRPr/>
            </a:pPr>
            <a:r>
              <a:rPr lang="de-AT" sz="1270" kern="0" dirty="0">
                <a:solidFill>
                  <a:prstClr val="black"/>
                </a:solidFill>
                <a:latin typeface="Barlow" pitchFamily="2" charset="77"/>
                <a:cs typeface="Arial" panose="020B0604020202020204" pitchFamily="34" charset="0"/>
              </a:rPr>
              <a:t>Trendscreenings, Partnergespräche, </a:t>
            </a:r>
            <a:r>
              <a:rPr lang="de-AT" sz="1270" kern="0" dirty="0" err="1">
                <a:solidFill>
                  <a:prstClr val="black"/>
                </a:solidFill>
                <a:latin typeface="Barlow" pitchFamily="2" charset="77"/>
                <a:cs typeface="Arial" panose="020B0604020202020204" pitchFamily="34" charset="0"/>
              </a:rPr>
              <a:t>wsl</a:t>
            </a:r>
            <a:r>
              <a:rPr lang="de-AT" sz="1270" kern="0" dirty="0">
                <a:solidFill>
                  <a:prstClr val="black"/>
                </a:solidFill>
                <a:latin typeface="Barlow" pitchFamily="2" charset="77"/>
                <a:cs typeface="Arial" panose="020B0604020202020204" pitchFamily="34" charset="0"/>
              </a:rPr>
              <a:t>. Beirat, ...</a:t>
            </a:r>
          </a:p>
        </p:txBody>
      </p:sp>
      <p:sp>
        <p:nvSpPr>
          <p:cNvPr id="12" name="Pfeil nach unten 11">
            <a:extLst>
              <a:ext uri="{FF2B5EF4-FFF2-40B4-BE49-F238E27FC236}">
                <a16:creationId xmlns:a16="http://schemas.microsoft.com/office/drawing/2014/main" xmlns="" id="{B2D1AF39-7D39-49D6-8125-CD1D6C531579}"/>
              </a:ext>
            </a:extLst>
          </p:cNvPr>
          <p:cNvSpPr/>
          <p:nvPr userDrawn="1"/>
        </p:nvSpPr>
        <p:spPr>
          <a:xfrm>
            <a:off x="8503632" y="1334574"/>
            <a:ext cx="152886" cy="228488"/>
          </a:xfrm>
          <a:prstGeom prst="downArrow">
            <a:avLst/>
          </a:prstGeom>
          <a:solidFill>
            <a:srgbClr val="B1B3B3"/>
          </a:solidFill>
          <a:ln w="25400" cap="flat" cmpd="sng" algn="ctr">
            <a:noFill/>
            <a:prstDash val="solid"/>
          </a:ln>
          <a:effectLst/>
        </p:spPr>
        <p:txBody>
          <a:bodyPr anchor="ctr"/>
          <a:lstStyle/>
          <a:p>
            <a:pPr algn="ctr" defTabSz="967710" fontAlgn="base">
              <a:spcBef>
                <a:spcPct val="0"/>
              </a:spcBef>
              <a:spcAft>
                <a:spcPct val="0"/>
              </a:spcAft>
              <a:defRPr/>
            </a:pPr>
            <a:endParaRPr lang="de-AT" sz="1905" kern="0">
              <a:solidFill>
                <a:prstClr val="white"/>
              </a:solidFill>
            </a:endParaRPr>
          </a:p>
        </p:txBody>
      </p:sp>
      <p:sp>
        <p:nvSpPr>
          <p:cNvPr id="13" name="Pfeil nach unten 12">
            <a:extLst>
              <a:ext uri="{FF2B5EF4-FFF2-40B4-BE49-F238E27FC236}">
                <a16:creationId xmlns:a16="http://schemas.microsoft.com/office/drawing/2014/main" xmlns="" id="{37695896-6383-46A3-961D-ACD002F349CB}"/>
              </a:ext>
            </a:extLst>
          </p:cNvPr>
          <p:cNvSpPr/>
          <p:nvPr userDrawn="1"/>
        </p:nvSpPr>
        <p:spPr>
          <a:xfrm>
            <a:off x="9982084" y="1351375"/>
            <a:ext cx="152886" cy="228488"/>
          </a:xfrm>
          <a:prstGeom prst="downArrow">
            <a:avLst/>
          </a:prstGeom>
          <a:solidFill>
            <a:srgbClr val="B1B3B3"/>
          </a:solidFill>
          <a:ln w="25400" cap="flat" cmpd="sng" algn="ctr">
            <a:noFill/>
            <a:prstDash val="solid"/>
          </a:ln>
          <a:effectLst/>
        </p:spPr>
        <p:txBody>
          <a:bodyPr anchor="ctr"/>
          <a:lstStyle/>
          <a:p>
            <a:pPr algn="ctr" defTabSz="967710" fontAlgn="base">
              <a:spcBef>
                <a:spcPct val="0"/>
              </a:spcBef>
              <a:spcAft>
                <a:spcPct val="0"/>
              </a:spcAft>
              <a:defRPr/>
            </a:pPr>
            <a:endParaRPr lang="de-AT" sz="1905" kern="0">
              <a:solidFill>
                <a:prstClr val="white"/>
              </a:solidFill>
            </a:endParaRPr>
          </a:p>
        </p:txBody>
      </p:sp>
      <p:sp>
        <p:nvSpPr>
          <p:cNvPr id="14" name="Pfeil nach unten 13">
            <a:extLst>
              <a:ext uri="{FF2B5EF4-FFF2-40B4-BE49-F238E27FC236}">
                <a16:creationId xmlns:a16="http://schemas.microsoft.com/office/drawing/2014/main" xmlns="" id="{C44B4649-C017-4663-AFCC-5AE32B38F2EA}"/>
              </a:ext>
            </a:extLst>
          </p:cNvPr>
          <p:cNvSpPr/>
          <p:nvPr userDrawn="1"/>
        </p:nvSpPr>
        <p:spPr>
          <a:xfrm>
            <a:off x="11505897" y="1344655"/>
            <a:ext cx="152885" cy="228488"/>
          </a:xfrm>
          <a:prstGeom prst="downArrow">
            <a:avLst/>
          </a:prstGeom>
          <a:solidFill>
            <a:srgbClr val="B1B3B3"/>
          </a:solidFill>
          <a:ln w="25400" cap="flat" cmpd="sng" algn="ctr">
            <a:noFill/>
            <a:prstDash val="solid"/>
          </a:ln>
          <a:effectLst/>
        </p:spPr>
        <p:txBody>
          <a:bodyPr anchor="ctr"/>
          <a:lstStyle/>
          <a:p>
            <a:pPr algn="ctr" defTabSz="967710" fontAlgn="base">
              <a:spcBef>
                <a:spcPct val="0"/>
              </a:spcBef>
              <a:spcAft>
                <a:spcPct val="0"/>
              </a:spcAft>
              <a:defRPr/>
            </a:pPr>
            <a:endParaRPr lang="de-AT" sz="1905" kern="0">
              <a:solidFill>
                <a:prstClr val="white"/>
              </a:solidFill>
            </a:endParaRPr>
          </a:p>
        </p:txBody>
      </p:sp>
      <p:sp>
        <p:nvSpPr>
          <p:cNvPr id="15" name="Pfeil nach unten 19">
            <a:extLst>
              <a:ext uri="{FF2B5EF4-FFF2-40B4-BE49-F238E27FC236}">
                <a16:creationId xmlns:a16="http://schemas.microsoft.com/office/drawing/2014/main" xmlns="" id="{641EA3BF-DC75-4BCE-B197-2D86B930BB4B}"/>
              </a:ext>
            </a:extLst>
          </p:cNvPr>
          <p:cNvSpPr/>
          <p:nvPr userDrawn="1"/>
        </p:nvSpPr>
        <p:spPr>
          <a:xfrm>
            <a:off x="8426349" y="4791497"/>
            <a:ext cx="152886" cy="228488"/>
          </a:xfrm>
          <a:prstGeom prst="downArrow">
            <a:avLst/>
          </a:prstGeom>
          <a:solidFill>
            <a:srgbClr val="B1B3B3"/>
          </a:solidFill>
          <a:ln w="25400" cap="flat" cmpd="sng" algn="ctr">
            <a:noFill/>
            <a:prstDash val="solid"/>
          </a:ln>
          <a:effectLst/>
        </p:spPr>
        <p:txBody>
          <a:bodyPr anchor="ctr"/>
          <a:lstStyle/>
          <a:p>
            <a:pPr algn="ctr" defTabSz="967710" fontAlgn="base">
              <a:spcBef>
                <a:spcPct val="0"/>
              </a:spcBef>
              <a:spcAft>
                <a:spcPct val="0"/>
              </a:spcAft>
              <a:defRPr/>
            </a:pPr>
            <a:endParaRPr lang="de-AT" sz="1905" kern="0">
              <a:solidFill>
                <a:prstClr val="white"/>
              </a:solidFill>
            </a:endParaRPr>
          </a:p>
        </p:txBody>
      </p:sp>
      <p:sp>
        <p:nvSpPr>
          <p:cNvPr id="16" name="Pfeil nach unten 20">
            <a:extLst>
              <a:ext uri="{FF2B5EF4-FFF2-40B4-BE49-F238E27FC236}">
                <a16:creationId xmlns:a16="http://schemas.microsoft.com/office/drawing/2014/main" xmlns="" id="{F26DCAE6-0E74-4AC7-B14F-84B0DDE062FC}"/>
              </a:ext>
            </a:extLst>
          </p:cNvPr>
          <p:cNvSpPr/>
          <p:nvPr userDrawn="1"/>
        </p:nvSpPr>
        <p:spPr>
          <a:xfrm>
            <a:off x="11271253" y="4801009"/>
            <a:ext cx="152886" cy="228488"/>
          </a:xfrm>
          <a:prstGeom prst="downArrow">
            <a:avLst/>
          </a:prstGeom>
          <a:solidFill>
            <a:srgbClr val="B1B3B3"/>
          </a:solidFill>
          <a:ln w="25400" cap="flat" cmpd="sng" algn="ctr">
            <a:noFill/>
            <a:prstDash val="solid"/>
          </a:ln>
          <a:effectLst/>
        </p:spPr>
        <p:txBody>
          <a:bodyPr anchor="ctr"/>
          <a:lstStyle/>
          <a:p>
            <a:pPr algn="ctr" defTabSz="967710" fontAlgn="base">
              <a:spcBef>
                <a:spcPct val="0"/>
              </a:spcBef>
              <a:spcAft>
                <a:spcPct val="0"/>
              </a:spcAft>
              <a:defRPr/>
            </a:pPr>
            <a:endParaRPr lang="de-AT" sz="1905" kern="0">
              <a:solidFill>
                <a:prstClr val="white"/>
              </a:solidFill>
            </a:endParaRPr>
          </a:p>
        </p:txBody>
      </p:sp>
      <p:sp>
        <p:nvSpPr>
          <p:cNvPr id="17" name="Pfeil nach unten 21">
            <a:extLst>
              <a:ext uri="{FF2B5EF4-FFF2-40B4-BE49-F238E27FC236}">
                <a16:creationId xmlns:a16="http://schemas.microsoft.com/office/drawing/2014/main" xmlns="" id="{78220558-EA33-4425-907F-3BD8216373AD}"/>
              </a:ext>
            </a:extLst>
          </p:cNvPr>
          <p:cNvSpPr/>
          <p:nvPr userDrawn="1"/>
        </p:nvSpPr>
        <p:spPr>
          <a:xfrm>
            <a:off x="9838183" y="4822522"/>
            <a:ext cx="152885" cy="228488"/>
          </a:xfrm>
          <a:prstGeom prst="downArrow">
            <a:avLst/>
          </a:prstGeom>
          <a:solidFill>
            <a:srgbClr val="B1B3B3"/>
          </a:solidFill>
          <a:ln w="25400" cap="flat" cmpd="sng" algn="ctr">
            <a:noFill/>
            <a:prstDash val="solid"/>
          </a:ln>
          <a:effectLst/>
        </p:spPr>
        <p:txBody>
          <a:bodyPr anchor="ctr"/>
          <a:lstStyle/>
          <a:p>
            <a:pPr algn="ctr" defTabSz="967710" fontAlgn="base">
              <a:spcBef>
                <a:spcPct val="0"/>
              </a:spcBef>
              <a:spcAft>
                <a:spcPct val="0"/>
              </a:spcAft>
              <a:defRPr/>
            </a:pPr>
            <a:endParaRPr lang="de-AT" sz="1905" kern="0">
              <a:solidFill>
                <a:prstClr val="white"/>
              </a:solidFill>
            </a:endParaRPr>
          </a:p>
        </p:txBody>
      </p:sp>
      <p:sp>
        <p:nvSpPr>
          <p:cNvPr id="18" name="Rechteck 17">
            <a:extLst>
              <a:ext uri="{FF2B5EF4-FFF2-40B4-BE49-F238E27FC236}">
                <a16:creationId xmlns:a16="http://schemas.microsoft.com/office/drawing/2014/main" xmlns="" id="{13715694-AAB7-441A-B648-E1275C4F1107}"/>
              </a:ext>
            </a:extLst>
          </p:cNvPr>
          <p:cNvSpPr/>
          <p:nvPr userDrawn="1"/>
        </p:nvSpPr>
        <p:spPr>
          <a:xfrm>
            <a:off x="7916416" y="5157895"/>
            <a:ext cx="4041875" cy="381373"/>
          </a:xfrm>
          <a:prstGeom prst="rect">
            <a:avLst/>
          </a:prstGeom>
          <a:solidFill>
            <a:sysClr val="window" lastClr="FFFFFF">
              <a:lumMod val="95000"/>
            </a:sysClr>
          </a:solidFill>
          <a:ln w="25400" cap="flat" cmpd="sng" algn="ctr">
            <a:noFill/>
            <a:prstDash val="solid"/>
          </a:ln>
          <a:effectLst/>
        </p:spPr>
        <p:txBody>
          <a:bodyPr anchor="ctr"/>
          <a:lstStyle/>
          <a:p>
            <a:pPr algn="ctr" defTabSz="967710" fontAlgn="base">
              <a:spcBef>
                <a:spcPct val="0"/>
              </a:spcBef>
              <a:spcAft>
                <a:spcPct val="0"/>
              </a:spcAft>
              <a:defRPr/>
            </a:pPr>
            <a:r>
              <a:rPr lang="de-AT" sz="1270" kern="0" dirty="0">
                <a:solidFill>
                  <a:prstClr val="black"/>
                </a:solidFill>
                <a:latin typeface="Barlow" pitchFamily="2" charset="77"/>
                <a:cs typeface="Arial" panose="020B0604020202020204" pitchFamily="34" charset="0"/>
              </a:rPr>
              <a:t>Stärkung der Zukunftsfähigkeit Oberösterreichs</a:t>
            </a:r>
          </a:p>
        </p:txBody>
      </p:sp>
      <p:sp>
        <p:nvSpPr>
          <p:cNvPr id="19" name="Titel 1">
            <a:extLst>
              <a:ext uri="{FF2B5EF4-FFF2-40B4-BE49-F238E27FC236}">
                <a16:creationId xmlns:a16="http://schemas.microsoft.com/office/drawing/2014/main" xmlns="" id="{0D9CD982-A88F-6540-B5B1-286AFD41F7A6}"/>
              </a:ext>
            </a:extLst>
          </p:cNvPr>
          <p:cNvSpPr>
            <a:spLocks noGrp="1"/>
          </p:cNvSpPr>
          <p:nvPr>
            <p:ph type="ctrTitle" hasCustomPrompt="1"/>
          </p:nvPr>
        </p:nvSpPr>
        <p:spPr>
          <a:xfrm>
            <a:off x="829324" y="412149"/>
            <a:ext cx="6761084" cy="608783"/>
          </a:xfrm>
          <a:noFill/>
        </p:spPr>
        <p:txBody>
          <a:bodyPr anchor="b">
            <a:normAutofit/>
          </a:bodyPr>
          <a:lstStyle>
            <a:lvl1pPr algn="l">
              <a:defRPr sz="3200" u="sng" cap="all" baseline="0">
                <a:solidFill>
                  <a:srgbClr val="000000"/>
                </a:solidFill>
                <a:uFill>
                  <a:solidFill>
                    <a:srgbClr val="F17900"/>
                  </a:solidFill>
                </a:uFill>
                <a:latin typeface="Barlow" pitchFamily="2" charset="77"/>
              </a:defRPr>
            </a:lvl1pPr>
          </a:lstStyle>
          <a:p>
            <a:r>
              <a:rPr lang="de-AT" dirty="0"/>
              <a:t>Überschrift</a:t>
            </a:r>
          </a:p>
        </p:txBody>
      </p:sp>
      <p:sp>
        <p:nvSpPr>
          <p:cNvPr id="20" name="Textfeld 19">
            <a:extLst>
              <a:ext uri="{FF2B5EF4-FFF2-40B4-BE49-F238E27FC236}">
                <a16:creationId xmlns:a16="http://schemas.microsoft.com/office/drawing/2014/main" xmlns="" id="{022EE3B8-36AB-CC47-84C1-6C20ECED529F}"/>
              </a:ext>
            </a:extLst>
          </p:cNvPr>
          <p:cNvSpPr txBox="1"/>
          <p:nvPr userDrawn="1"/>
        </p:nvSpPr>
        <p:spPr>
          <a:xfrm>
            <a:off x="828303" y="6290336"/>
            <a:ext cx="865485" cy="307777"/>
          </a:xfrm>
          <a:prstGeom prst="rect">
            <a:avLst/>
          </a:prstGeom>
          <a:noFill/>
        </p:spPr>
        <p:txBody>
          <a:bodyPr wrap="square" rtlCol="0">
            <a:spAutoFit/>
          </a:bodyPr>
          <a:lstStyle/>
          <a:p>
            <a:fld id="{27A5D1BD-4ED7-A84D-893F-435A48E64433}" type="slidenum">
              <a:rPr lang="de-DE" sz="1400" smtClean="0">
                <a:solidFill>
                  <a:srgbClr val="B1B3B3"/>
                </a:solidFill>
                <a:latin typeface="Barlow" pitchFamily="2" charset="77"/>
              </a:rPr>
              <a:t>‹Nr.›</a:t>
            </a:fld>
            <a:endParaRPr lang="de-DE" sz="1400" dirty="0">
              <a:solidFill>
                <a:srgbClr val="B1B3B3"/>
              </a:solidFill>
              <a:latin typeface="Barlow" pitchFamily="2" charset="77"/>
            </a:endParaRPr>
          </a:p>
        </p:txBody>
      </p:sp>
    </p:spTree>
    <p:extLst>
      <p:ext uri="{BB962C8B-B14F-4D97-AF65-F5344CB8AC3E}">
        <p14:creationId xmlns:p14="http://schemas.microsoft.com/office/powerpoint/2010/main" val="2348419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4_Inhalt + Keywort">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71D84D9C-00DA-2145-BD60-B3A596C0FE9D}"/>
              </a:ext>
            </a:extLst>
          </p:cNvPr>
          <p:cNvSpPr/>
          <p:nvPr userDrawn="1"/>
        </p:nvSpPr>
        <p:spPr>
          <a:xfrm>
            <a:off x="8596282" y="-627500"/>
            <a:ext cx="4475344" cy="4475344"/>
          </a:xfrm>
          <a:prstGeom prst="ellipse">
            <a:avLst/>
          </a:prstGeom>
          <a:solidFill>
            <a:srgbClr val="B1B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Titel 1">
            <a:extLst>
              <a:ext uri="{FF2B5EF4-FFF2-40B4-BE49-F238E27FC236}">
                <a16:creationId xmlns:a16="http://schemas.microsoft.com/office/drawing/2014/main" xmlns="" id="{7E02A5AF-732B-5E45-AA28-586F17DBA5B7}"/>
              </a:ext>
            </a:extLst>
          </p:cNvPr>
          <p:cNvSpPr>
            <a:spLocks noGrp="1"/>
          </p:cNvSpPr>
          <p:nvPr>
            <p:ph type="ctrTitle" hasCustomPrompt="1"/>
          </p:nvPr>
        </p:nvSpPr>
        <p:spPr>
          <a:xfrm>
            <a:off x="823004" y="412149"/>
            <a:ext cx="7232974" cy="608783"/>
          </a:xfrm>
          <a:noFill/>
        </p:spPr>
        <p:txBody>
          <a:bodyPr anchor="b">
            <a:normAutofit/>
          </a:bodyPr>
          <a:lstStyle>
            <a:lvl1pPr algn="l">
              <a:defRPr sz="3200" u="sng" cap="all" baseline="0">
                <a:solidFill>
                  <a:srgbClr val="000000"/>
                </a:solidFill>
                <a:uFill>
                  <a:solidFill>
                    <a:srgbClr val="F17900"/>
                  </a:solidFill>
                </a:uFill>
                <a:latin typeface="Barlow" pitchFamily="2" charset="77"/>
              </a:defRPr>
            </a:lvl1pPr>
          </a:lstStyle>
          <a:p>
            <a:r>
              <a:rPr lang="de-AT" dirty="0"/>
              <a:t>Überschrift</a:t>
            </a:r>
          </a:p>
        </p:txBody>
      </p:sp>
      <p:sp>
        <p:nvSpPr>
          <p:cNvPr id="7" name="Untertitel 2">
            <a:extLst>
              <a:ext uri="{FF2B5EF4-FFF2-40B4-BE49-F238E27FC236}">
                <a16:creationId xmlns:a16="http://schemas.microsoft.com/office/drawing/2014/main" xmlns="" id="{C368017E-A1CC-D840-A502-15025AE64922}"/>
              </a:ext>
            </a:extLst>
          </p:cNvPr>
          <p:cNvSpPr>
            <a:spLocks noGrp="1"/>
          </p:cNvSpPr>
          <p:nvPr>
            <p:ph type="subTitle" idx="1" hasCustomPrompt="1"/>
          </p:nvPr>
        </p:nvSpPr>
        <p:spPr>
          <a:xfrm>
            <a:off x="829323" y="1091953"/>
            <a:ext cx="7228443" cy="4447714"/>
          </a:xfrm>
        </p:spPr>
        <p:txBody>
          <a:bodyPr/>
          <a:lstStyle>
            <a:lvl1pPr marL="0" indent="0" algn="l">
              <a:buNone/>
              <a:defRPr sz="2400" u="none" cap="none" baseline="0">
                <a:latin typeface="Barlow"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AT" dirty="0"/>
              <a:t>Text (Auflistung)</a:t>
            </a:r>
          </a:p>
        </p:txBody>
      </p:sp>
      <p:sp>
        <p:nvSpPr>
          <p:cNvPr id="5" name="Inhaltsplatzhalter 4">
            <a:extLst>
              <a:ext uri="{FF2B5EF4-FFF2-40B4-BE49-F238E27FC236}">
                <a16:creationId xmlns:a16="http://schemas.microsoft.com/office/drawing/2014/main" xmlns="" id="{25686855-BAB5-4C44-98D9-27D62F041859}"/>
              </a:ext>
            </a:extLst>
          </p:cNvPr>
          <p:cNvSpPr>
            <a:spLocks noGrp="1"/>
          </p:cNvSpPr>
          <p:nvPr>
            <p:ph sz="quarter" idx="10" hasCustomPrompt="1"/>
          </p:nvPr>
        </p:nvSpPr>
        <p:spPr>
          <a:xfrm>
            <a:off x="9113838" y="565150"/>
            <a:ext cx="2632075" cy="1428750"/>
          </a:xfrm>
        </p:spPr>
        <p:txBody>
          <a:bodyPr/>
          <a:lstStyle>
            <a:lvl1pPr>
              <a:defRPr sz="2000" b="1" u="none">
                <a:solidFill>
                  <a:schemeClr val="bg1"/>
                </a:solidFill>
              </a:defRPr>
            </a:lvl1pPr>
          </a:lstStyle>
          <a:p>
            <a:pPr lvl="0"/>
            <a:r>
              <a:rPr lang="de-DE" dirty="0"/>
              <a:t>Keywords / Hervorhebung</a:t>
            </a:r>
          </a:p>
        </p:txBody>
      </p:sp>
      <p:sp>
        <p:nvSpPr>
          <p:cNvPr id="9" name="Textfeld 8">
            <a:extLst>
              <a:ext uri="{FF2B5EF4-FFF2-40B4-BE49-F238E27FC236}">
                <a16:creationId xmlns:a16="http://schemas.microsoft.com/office/drawing/2014/main" xmlns="" id="{993573E1-9105-FE4A-92FD-555330070255}"/>
              </a:ext>
            </a:extLst>
          </p:cNvPr>
          <p:cNvSpPr txBox="1"/>
          <p:nvPr userDrawn="1"/>
        </p:nvSpPr>
        <p:spPr>
          <a:xfrm>
            <a:off x="828303" y="6290336"/>
            <a:ext cx="865485" cy="307777"/>
          </a:xfrm>
          <a:prstGeom prst="rect">
            <a:avLst/>
          </a:prstGeom>
          <a:noFill/>
        </p:spPr>
        <p:txBody>
          <a:bodyPr wrap="square" rtlCol="0">
            <a:spAutoFit/>
          </a:bodyPr>
          <a:lstStyle/>
          <a:p>
            <a:fld id="{27A5D1BD-4ED7-A84D-893F-435A48E64433}" type="slidenum">
              <a:rPr lang="de-DE" sz="1400" smtClean="0">
                <a:solidFill>
                  <a:srgbClr val="B1B3B3"/>
                </a:solidFill>
                <a:latin typeface="Barlow" pitchFamily="2" charset="77"/>
              </a:rPr>
              <a:t>‹Nr.›</a:t>
            </a:fld>
            <a:endParaRPr lang="de-DE" sz="1400" dirty="0">
              <a:solidFill>
                <a:srgbClr val="B1B3B3"/>
              </a:solidFill>
              <a:latin typeface="Barlow" pitchFamily="2" charset="77"/>
            </a:endParaRPr>
          </a:p>
        </p:txBody>
      </p:sp>
    </p:spTree>
    <p:extLst>
      <p:ext uri="{BB962C8B-B14F-4D97-AF65-F5344CB8AC3E}">
        <p14:creationId xmlns:p14="http://schemas.microsoft.com/office/powerpoint/2010/main" val="3966629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5_Inhalt/Bild breit">
    <p:spTree>
      <p:nvGrpSpPr>
        <p:cNvPr id="1" name=""/>
        <p:cNvGrpSpPr/>
        <p:nvPr/>
      </p:nvGrpSpPr>
      <p:grpSpPr>
        <a:xfrm>
          <a:off x="0" y="0"/>
          <a:ext cx="0" cy="0"/>
          <a:chOff x="0" y="0"/>
          <a:chExt cx="0" cy="0"/>
        </a:xfrm>
      </p:grpSpPr>
      <p:sp>
        <p:nvSpPr>
          <p:cNvPr id="9" name="Inhaltsplatzhalter 2">
            <a:extLst>
              <a:ext uri="{FF2B5EF4-FFF2-40B4-BE49-F238E27FC236}">
                <a16:creationId xmlns:a16="http://schemas.microsoft.com/office/drawing/2014/main" xmlns="" id="{FD83F17A-6F29-4CE5-9A5C-DE287F86A5BE}"/>
              </a:ext>
            </a:extLst>
          </p:cNvPr>
          <p:cNvSpPr>
            <a:spLocks noGrp="1"/>
          </p:cNvSpPr>
          <p:nvPr>
            <p:ph sz="half" idx="1" hasCustomPrompt="1"/>
          </p:nvPr>
        </p:nvSpPr>
        <p:spPr>
          <a:xfrm>
            <a:off x="829323" y="1368532"/>
            <a:ext cx="10898078" cy="4330931"/>
          </a:xfrm>
        </p:spPr>
        <p:txBody>
          <a:bodyPr/>
          <a:lstStyle>
            <a:lvl1pPr marL="0" indent="0" algn="l">
              <a:buFont typeface="Arial" panose="020B0604020202020204" pitchFamily="34" charset="0"/>
              <a:buNone/>
              <a:defRPr sz="2000" u="none">
                <a:solidFill>
                  <a:schemeClr val="tx2">
                    <a:lumMod val="10000"/>
                  </a:schemeClr>
                </a:solidFill>
                <a:latin typeface="Barlow" pitchFamily="2" charset="77"/>
              </a:defRPr>
            </a:lvl1pPr>
            <a:lvl2pPr marL="457200" indent="0">
              <a:buFont typeface="Arial" panose="020B0604020202020204" pitchFamily="34" charset="0"/>
              <a:buNone/>
              <a:defRPr/>
            </a:lvl2pPr>
            <a:lvl3pPr marL="1257300" indent="-342900">
              <a:buFont typeface="Wingdings" panose="05000000000000000000" pitchFamily="2" charset="2"/>
              <a:buChar char="Ø"/>
              <a:defRPr>
                <a:solidFill>
                  <a:schemeClr val="tx2">
                    <a:lumMod val="10000"/>
                  </a:schemeClr>
                </a:solidFill>
              </a:defRPr>
            </a:lvl3pPr>
          </a:lstStyle>
          <a:p>
            <a:pPr lvl="0"/>
            <a:r>
              <a:rPr lang="de-DE" dirty="0" err="1"/>
              <a:t>bild</a:t>
            </a:r>
            <a:endParaRPr lang="de-DE" dirty="0"/>
          </a:p>
        </p:txBody>
      </p:sp>
      <p:sp>
        <p:nvSpPr>
          <p:cNvPr id="5" name="Titel 1">
            <a:extLst>
              <a:ext uri="{FF2B5EF4-FFF2-40B4-BE49-F238E27FC236}">
                <a16:creationId xmlns:a16="http://schemas.microsoft.com/office/drawing/2014/main" xmlns="" id="{866C942D-D17B-EE4B-8C29-5EA2194F27D2}"/>
              </a:ext>
            </a:extLst>
          </p:cNvPr>
          <p:cNvSpPr>
            <a:spLocks noGrp="1"/>
          </p:cNvSpPr>
          <p:nvPr>
            <p:ph type="ctrTitle" hasCustomPrompt="1"/>
          </p:nvPr>
        </p:nvSpPr>
        <p:spPr>
          <a:xfrm>
            <a:off x="829322" y="412149"/>
            <a:ext cx="10898078" cy="608783"/>
          </a:xfrm>
          <a:noFill/>
        </p:spPr>
        <p:txBody>
          <a:bodyPr anchor="b">
            <a:normAutofit/>
          </a:bodyPr>
          <a:lstStyle>
            <a:lvl1pPr algn="l">
              <a:defRPr sz="3200" u="sng" cap="all" baseline="0">
                <a:solidFill>
                  <a:srgbClr val="000000"/>
                </a:solidFill>
                <a:uFill>
                  <a:solidFill>
                    <a:srgbClr val="F17900"/>
                  </a:solidFill>
                </a:uFill>
                <a:latin typeface="Barlow" pitchFamily="2" charset="77"/>
              </a:defRPr>
            </a:lvl1pPr>
          </a:lstStyle>
          <a:p>
            <a:r>
              <a:rPr lang="de-AT" dirty="0"/>
              <a:t>Überschrift</a:t>
            </a:r>
          </a:p>
        </p:txBody>
      </p:sp>
      <p:sp>
        <p:nvSpPr>
          <p:cNvPr id="6" name="Textfeld 5">
            <a:extLst>
              <a:ext uri="{FF2B5EF4-FFF2-40B4-BE49-F238E27FC236}">
                <a16:creationId xmlns:a16="http://schemas.microsoft.com/office/drawing/2014/main" xmlns="" id="{E8EFF1F6-3948-094B-A2C8-EAB8DA74F4D6}"/>
              </a:ext>
            </a:extLst>
          </p:cNvPr>
          <p:cNvSpPr txBox="1"/>
          <p:nvPr userDrawn="1"/>
        </p:nvSpPr>
        <p:spPr>
          <a:xfrm>
            <a:off x="828303" y="6290336"/>
            <a:ext cx="865485" cy="307777"/>
          </a:xfrm>
          <a:prstGeom prst="rect">
            <a:avLst/>
          </a:prstGeom>
          <a:noFill/>
        </p:spPr>
        <p:txBody>
          <a:bodyPr wrap="square" rtlCol="0">
            <a:spAutoFit/>
          </a:bodyPr>
          <a:lstStyle/>
          <a:p>
            <a:fld id="{27A5D1BD-4ED7-A84D-893F-435A48E64433}" type="slidenum">
              <a:rPr lang="de-DE" sz="1400" smtClean="0">
                <a:solidFill>
                  <a:srgbClr val="B1B3B3"/>
                </a:solidFill>
                <a:latin typeface="Barlow" pitchFamily="2" charset="77"/>
              </a:rPr>
              <a:t>‹Nr.›</a:t>
            </a:fld>
            <a:endParaRPr lang="de-DE" sz="1400" dirty="0">
              <a:solidFill>
                <a:srgbClr val="B1B3B3"/>
              </a:solidFill>
              <a:latin typeface="Barlow" pitchFamily="2" charset="77"/>
            </a:endParaRPr>
          </a:p>
        </p:txBody>
      </p:sp>
    </p:spTree>
    <p:extLst>
      <p:ext uri="{BB962C8B-B14F-4D97-AF65-F5344CB8AC3E}">
        <p14:creationId xmlns:p14="http://schemas.microsoft.com/office/powerpoint/2010/main" val="1829171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6_Inhalt + Bild zweispaltig">
    <p:spTree>
      <p:nvGrpSpPr>
        <p:cNvPr id="1" name=""/>
        <p:cNvGrpSpPr/>
        <p:nvPr/>
      </p:nvGrpSpPr>
      <p:grpSpPr>
        <a:xfrm>
          <a:off x="0" y="0"/>
          <a:ext cx="0" cy="0"/>
          <a:chOff x="0" y="0"/>
          <a:chExt cx="0" cy="0"/>
        </a:xfrm>
      </p:grpSpPr>
      <p:sp>
        <p:nvSpPr>
          <p:cNvPr id="4" name="Inhaltsplatzhalter 3">
            <a:extLst>
              <a:ext uri="{FF2B5EF4-FFF2-40B4-BE49-F238E27FC236}">
                <a16:creationId xmlns:a16="http://schemas.microsoft.com/office/drawing/2014/main" xmlns="" id="{71C2E516-4E2B-4396-AE04-E96A5DB4137E}"/>
              </a:ext>
            </a:extLst>
          </p:cNvPr>
          <p:cNvSpPr>
            <a:spLocks noGrp="1"/>
          </p:cNvSpPr>
          <p:nvPr>
            <p:ph sz="half" idx="2" hasCustomPrompt="1"/>
          </p:nvPr>
        </p:nvSpPr>
        <p:spPr>
          <a:xfrm>
            <a:off x="828483" y="1278384"/>
            <a:ext cx="5157787" cy="4589756"/>
          </a:xfrm>
        </p:spPr>
        <p:txBody>
          <a:bodyPr/>
          <a:lstStyle>
            <a:lvl1pPr algn="l">
              <a:defRPr sz="2400" u="none" cap="none" baseline="0">
                <a:solidFill>
                  <a:schemeClr val="tx2">
                    <a:lumMod val="10000"/>
                  </a:schemeClr>
                </a:solidFill>
                <a:latin typeface="Barlow" pitchFamily="2" charset="77"/>
              </a:defRPr>
            </a:lvl1pPr>
          </a:lstStyle>
          <a:p>
            <a:pPr lvl="0"/>
            <a:r>
              <a:rPr lang="de-DE" dirty="0"/>
              <a:t>Text (Auflistung)</a:t>
            </a:r>
          </a:p>
        </p:txBody>
      </p:sp>
      <p:sp>
        <p:nvSpPr>
          <p:cNvPr id="6" name="Inhaltsplatzhalter 5">
            <a:extLst>
              <a:ext uri="{FF2B5EF4-FFF2-40B4-BE49-F238E27FC236}">
                <a16:creationId xmlns:a16="http://schemas.microsoft.com/office/drawing/2014/main" xmlns="" id="{B195AF39-A2BA-4592-9B6D-E6962B3E5FCF}"/>
              </a:ext>
            </a:extLst>
          </p:cNvPr>
          <p:cNvSpPr>
            <a:spLocks noGrp="1"/>
          </p:cNvSpPr>
          <p:nvPr>
            <p:ph sz="quarter" idx="4" hasCustomPrompt="1"/>
          </p:nvPr>
        </p:nvSpPr>
        <p:spPr>
          <a:xfrm>
            <a:off x="6118933" y="1279955"/>
            <a:ext cx="5183188" cy="4588185"/>
          </a:xfrm>
        </p:spPr>
        <p:txBody>
          <a:bodyPr/>
          <a:lstStyle>
            <a:lvl1pPr algn="l">
              <a:defRPr sz="2400" u="none" cap="none" baseline="0">
                <a:solidFill>
                  <a:schemeClr val="tx2">
                    <a:lumMod val="10000"/>
                  </a:schemeClr>
                </a:solidFill>
                <a:latin typeface="Barlow" pitchFamily="2" charset="77"/>
              </a:defRPr>
            </a:lvl1pPr>
          </a:lstStyle>
          <a:p>
            <a:pPr lvl="0"/>
            <a:r>
              <a:rPr lang="de-DE" dirty="0"/>
              <a:t>Text (Auflistung)</a:t>
            </a:r>
          </a:p>
        </p:txBody>
      </p:sp>
      <p:sp>
        <p:nvSpPr>
          <p:cNvPr id="7" name="Titel 1">
            <a:extLst>
              <a:ext uri="{FF2B5EF4-FFF2-40B4-BE49-F238E27FC236}">
                <a16:creationId xmlns:a16="http://schemas.microsoft.com/office/drawing/2014/main" xmlns="" id="{4D52E132-1B7E-B44E-8AB9-56FE09A0B3F2}"/>
              </a:ext>
            </a:extLst>
          </p:cNvPr>
          <p:cNvSpPr>
            <a:spLocks noGrp="1"/>
          </p:cNvSpPr>
          <p:nvPr>
            <p:ph type="ctrTitle" hasCustomPrompt="1"/>
          </p:nvPr>
        </p:nvSpPr>
        <p:spPr>
          <a:xfrm>
            <a:off x="828484" y="412149"/>
            <a:ext cx="10473637" cy="608783"/>
          </a:xfrm>
          <a:noFill/>
        </p:spPr>
        <p:txBody>
          <a:bodyPr anchor="b">
            <a:normAutofit/>
          </a:bodyPr>
          <a:lstStyle>
            <a:lvl1pPr algn="l">
              <a:defRPr sz="3200" u="sng" cap="all" baseline="0">
                <a:solidFill>
                  <a:srgbClr val="000000"/>
                </a:solidFill>
                <a:uFill>
                  <a:solidFill>
                    <a:srgbClr val="F17900"/>
                  </a:solidFill>
                </a:uFill>
                <a:latin typeface="Barlow" pitchFamily="2" charset="77"/>
              </a:defRPr>
            </a:lvl1pPr>
          </a:lstStyle>
          <a:p>
            <a:r>
              <a:rPr lang="de-AT" dirty="0"/>
              <a:t>Überschrift</a:t>
            </a:r>
          </a:p>
        </p:txBody>
      </p:sp>
      <p:sp>
        <p:nvSpPr>
          <p:cNvPr id="8" name="Textfeld 7">
            <a:extLst>
              <a:ext uri="{FF2B5EF4-FFF2-40B4-BE49-F238E27FC236}">
                <a16:creationId xmlns:a16="http://schemas.microsoft.com/office/drawing/2014/main" xmlns="" id="{1404FAF2-BC1D-4D4B-9E21-D86817890964}"/>
              </a:ext>
            </a:extLst>
          </p:cNvPr>
          <p:cNvSpPr txBox="1"/>
          <p:nvPr userDrawn="1"/>
        </p:nvSpPr>
        <p:spPr>
          <a:xfrm>
            <a:off x="828303" y="6290336"/>
            <a:ext cx="865485" cy="307777"/>
          </a:xfrm>
          <a:prstGeom prst="rect">
            <a:avLst/>
          </a:prstGeom>
          <a:noFill/>
        </p:spPr>
        <p:txBody>
          <a:bodyPr wrap="square" rtlCol="0">
            <a:spAutoFit/>
          </a:bodyPr>
          <a:lstStyle/>
          <a:p>
            <a:fld id="{27A5D1BD-4ED7-A84D-893F-435A48E64433}" type="slidenum">
              <a:rPr lang="de-DE" sz="1400" smtClean="0">
                <a:solidFill>
                  <a:srgbClr val="B1B3B3"/>
                </a:solidFill>
                <a:latin typeface="Barlow" pitchFamily="2" charset="77"/>
              </a:rPr>
              <a:t>‹Nr.›</a:t>
            </a:fld>
            <a:endParaRPr lang="de-DE" sz="1400" dirty="0">
              <a:solidFill>
                <a:srgbClr val="B1B3B3"/>
              </a:solidFill>
              <a:latin typeface="Barlow" pitchFamily="2" charset="77"/>
            </a:endParaRPr>
          </a:p>
        </p:txBody>
      </p:sp>
    </p:spTree>
    <p:extLst>
      <p:ext uri="{BB962C8B-B14F-4D97-AF65-F5344CB8AC3E}">
        <p14:creationId xmlns:p14="http://schemas.microsoft.com/office/powerpoint/2010/main" val="26780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7_Aufzählung zweispalti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xmlns="" id="{D40E1C75-B93C-6946-9D80-685602B3FC62}"/>
              </a:ext>
            </a:extLst>
          </p:cNvPr>
          <p:cNvSpPr>
            <a:spLocks noGrp="1"/>
          </p:cNvSpPr>
          <p:nvPr>
            <p:ph type="ctrTitle" hasCustomPrompt="1"/>
          </p:nvPr>
        </p:nvSpPr>
        <p:spPr>
          <a:xfrm>
            <a:off x="829322" y="412149"/>
            <a:ext cx="10898078" cy="608783"/>
          </a:xfrm>
          <a:noFill/>
        </p:spPr>
        <p:txBody>
          <a:bodyPr anchor="b">
            <a:normAutofit/>
          </a:bodyPr>
          <a:lstStyle>
            <a:lvl1pPr algn="l">
              <a:defRPr sz="3200" u="sng" cap="all" baseline="0">
                <a:solidFill>
                  <a:srgbClr val="000000"/>
                </a:solidFill>
                <a:uFill>
                  <a:solidFill>
                    <a:srgbClr val="F17900"/>
                  </a:solidFill>
                </a:uFill>
                <a:latin typeface="Barlow" pitchFamily="2" charset="77"/>
              </a:defRPr>
            </a:lvl1pPr>
          </a:lstStyle>
          <a:p>
            <a:r>
              <a:rPr lang="de-AT" dirty="0"/>
              <a:t>Überschrift</a:t>
            </a:r>
          </a:p>
        </p:txBody>
      </p:sp>
      <p:sp>
        <p:nvSpPr>
          <p:cNvPr id="7" name="Inhaltsplatzhalter 3">
            <a:extLst>
              <a:ext uri="{FF2B5EF4-FFF2-40B4-BE49-F238E27FC236}">
                <a16:creationId xmlns:a16="http://schemas.microsoft.com/office/drawing/2014/main" xmlns="" id="{C47DED86-11FC-D345-8D21-F2F74CA22DDF}"/>
              </a:ext>
            </a:extLst>
          </p:cNvPr>
          <p:cNvSpPr>
            <a:spLocks noGrp="1"/>
          </p:cNvSpPr>
          <p:nvPr>
            <p:ph sz="half" idx="2" hasCustomPrompt="1"/>
          </p:nvPr>
        </p:nvSpPr>
        <p:spPr>
          <a:xfrm>
            <a:off x="828483" y="1278384"/>
            <a:ext cx="5157787" cy="4589756"/>
          </a:xfrm>
        </p:spPr>
        <p:txBody>
          <a:bodyPr/>
          <a:lstStyle>
            <a:lvl1pPr marL="176400" indent="-176400" algn="l">
              <a:buClr>
                <a:srgbClr val="F17900"/>
              </a:buClr>
              <a:buSzPct val="110000"/>
              <a:buFont typeface="Arial" panose="020B0604020202020204" pitchFamily="34" charset="0"/>
              <a:buChar char="•"/>
              <a:defRPr sz="1600" u="none" cap="none" baseline="0">
                <a:solidFill>
                  <a:schemeClr val="tx2">
                    <a:lumMod val="10000"/>
                  </a:schemeClr>
                </a:solidFill>
                <a:latin typeface="Barlow" pitchFamily="2" charset="77"/>
              </a:defRPr>
            </a:lvl1pPr>
          </a:lstStyle>
          <a:p>
            <a:pPr lvl="0"/>
            <a:r>
              <a:rPr lang="de-DE" dirty="0"/>
              <a:t>Text (Auflistung)</a:t>
            </a:r>
          </a:p>
        </p:txBody>
      </p:sp>
      <p:sp>
        <p:nvSpPr>
          <p:cNvPr id="8" name="Inhaltsplatzhalter 5">
            <a:extLst>
              <a:ext uri="{FF2B5EF4-FFF2-40B4-BE49-F238E27FC236}">
                <a16:creationId xmlns:a16="http://schemas.microsoft.com/office/drawing/2014/main" xmlns="" id="{CF0EFC5C-0581-CD44-8727-7E368AC96746}"/>
              </a:ext>
            </a:extLst>
          </p:cNvPr>
          <p:cNvSpPr>
            <a:spLocks noGrp="1"/>
          </p:cNvSpPr>
          <p:nvPr>
            <p:ph sz="quarter" idx="4" hasCustomPrompt="1"/>
          </p:nvPr>
        </p:nvSpPr>
        <p:spPr>
          <a:xfrm>
            <a:off x="6118933" y="1279955"/>
            <a:ext cx="5183188" cy="4588185"/>
          </a:xfrm>
        </p:spPr>
        <p:txBody>
          <a:bodyPr/>
          <a:lstStyle>
            <a:lvl1pPr marL="176400" indent="-176400" algn="l">
              <a:buClr>
                <a:srgbClr val="F17900"/>
              </a:buClr>
              <a:buSzPct val="110000"/>
              <a:buFont typeface="Arial" panose="020B0604020202020204" pitchFamily="34" charset="0"/>
              <a:buChar char="•"/>
              <a:defRPr sz="1600" u="none" cap="none" baseline="0">
                <a:solidFill>
                  <a:schemeClr val="tx2">
                    <a:lumMod val="10000"/>
                  </a:schemeClr>
                </a:solidFill>
                <a:latin typeface="Barlow" pitchFamily="2" charset="77"/>
              </a:defRPr>
            </a:lvl1pPr>
          </a:lstStyle>
          <a:p>
            <a:pPr lvl="0"/>
            <a:r>
              <a:rPr lang="de-DE" dirty="0"/>
              <a:t>Text (Auflistung)</a:t>
            </a:r>
          </a:p>
        </p:txBody>
      </p:sp>
      <p:sp>
        <p:nvSpPr>
          <p:cNvPr id="5" name="Textfeld 4">
            <a:extLst>
              <a:ext uri="{FF2B5EF4-FFF2-40B4-BE49-F238E27FC236}">
                <a16:creationId xmlns:a16="http://schemas.microsoft.com/office/drawing/2014/main" xmlns="" id="{B562E482-13EC-684E-BBB1-E60AA26C6B0F}"/>
              </a:ext>
            </a:extLst>
          </p:cNvPr>
          <p:cNvSpPr txBox="1"/>
          <p:nvPr userDrawn="1"/>
        </p:nvSpPr>
        <p:spPr>
          <a:xfrm>
            <a:off x="828303" y="6290336"/>
            <a:ext cx="865485" cy="307777"/>
          </a:xfrm>
          <a:prstGeom prst="rect">
            <a:avLst/>
          </a:prstGeom>
          <a:noFill/>
        </p:spPr>
        <p:txBody>
          <a:bodyPr wrap="square" rtlCol="0">
            <a:spAutoFit/>
          </a:bodyPr>
          <a:lstStyle/>
          <a:p>
            <a:fld id="{27A5D1BD-4ED7-A84D-893F-435A48E64433}" type="slidenum">
              <a:rPr lang="de-DE" sz="1400" smtClean="0">
                <a:solidFill>
                  <a:srgbClr val="B1B3B3"/>
                </a:solidFill>
                <a:latin typeface="Barlow" pitchFamily="2" charset="77"/>
              </a:rPr>
              <a:t>‹Nr.›</a:t>
            </a:fld>
            <a:endParaRPr lang="de-DE" sz="1400" dirty="0">
              <a:solidFill>
                <a:srgbClr val="B1B3B3"/>
              </a:solidFill>
              <a:latin typeface="Barlow" pitchFamily="2" charset="77"/>
            </a:endParaRPr>
          </a:p>
        </p:txBody>
      </p:sp>
    </p:spTree>
    <p:extLst>
      <p:ext uri="{BB962C8B-B14F-4D97-AF65-F5344CB8AC3E}">
        <p14:creationId xmlns:p14="http://schemas.microsoft.com/office/powerpoint/2010/main" val="3515030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egrüß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3AB7A97-0610-4099-8F49-96E71A81967B}"/>
              </a:ext>
            </a:extLst>
          </p:cNvPr>
          <p:cNvSpPr>
            <a:spLocks noGrp="1"/>
          </p:cNvSpPr>
          <p:nvPr>
            <p:ph type="title" hasCustomPrompt="1"/>
          </p:nvPr>
        </p:nvSpPr>
        <p:spPr/>
        <p:txBody>
          <a:bodyPr/>
          <a:lstStyle>
            <a:lvl1pPr algn="l">
              <a:defRPr/>
            </a:lvl1pPr>
          </a:lstStyle>
          <a:p>
            <a:r>
              <a:rPr lang="de-AT" dirty="0"/>
              <a:t>Begrüßung</a:t>
            </a:r>
          </a:p>
        </p:txBody>
      </p:sp>
      <p:sp>
        <p:nvSpPr>
          <p:cNvPr id="3" name="Textplatzhalter 2">
            <a:extLst>
              <a:ext uri="{FF2B5EF4-FFF2-40B4-BE49-F238E27FC236}">
                <a16:creationId xmlns:a16="http://schemas.microsoft.com/office/drawing/2014/main" xmlns="" id="{54345FB8-AC71-44DC-9A21-4CF873457316}"/>
              </a:ext>
            </a:extLst>
          </p:cNvPr>
          <p:cNvSpPr>
            <a:spLocks noGrp="1"/>
          </p:cNvSpPr>
          <p:nvPr>
            <p:ph idx="1" hasCustomPrompt="1"/>
          </p:nvPr>
        </p:nvSpPr>
        <p:spPr>
          <a:xfrm>
            <a:off x="829323" y="3773009"/>
            <a:ext cx="7878956" cy="1038688"/>
          </a:xfrm>
          <a:prstGeom prst="rect">
            <a:avLst/>
          </a:prstGeom>
        </p:spPr>
        <p:txBody>
          <a:bodyPr vert="horz" lIns="0" tIns="45720" rIns="0" bIns="45720" rtlCol="0">
            <a:normAutofit/>
          </a:bodyPr>
          <a:lstStyle>
            <a:lvl1pPr>
              <a:defRPr i="1" u="none" cap="none" baseline="0">
                <a:latin typeface="Barlow" pitchFamily="2" charset="77"/>
              </a:defRPr>
            </a:lvl1pPr>
          </a:lstStyle>
          <a:p>
            <a:pPr lvl="0"/>
            <a:r>
              <a:rPr lang="de-DE" dirty="0"/>
              <a:t>Name des/der Vortragenden</a:t>
            </a:r>
          </a:p>
        </p:txBody>
      </p:sp>
      <p:pic>
        <p:nvPicPr>
          <p:cNvPr id="4" name="image3.png">
            <a:extLst>
              <a:ext uri="{FF2B5EF4-FFF2-40B4-BE49-F238E27FC236}">
                <a16:creationId xmlns:a16="http://schemas.microsoft.com/office/drawing/2014/main" xmlns="" id="{2FFF3FB4-9CA0-4D3D-A50A-94B44EB0E1D4}"/>
              </a:ext>
            </a:extLst>
          </p:cNvPr>
          <p:cNvPicPr/>
          <p:nvPr userDrawn="1"/>
        </p:nvPicPr>
        <p:blipFill>
          <a:blip r:embed="rId2" cstate="print"/>
          <a:stretch>
            <a:fillRect/>
          </a:stretch>
        </p:blipFill>
        <p:spPr>
          <a:xfrm>
            <a:off x="11248768" y="342945"/>
            <a:ext cx="428954" cy="779418"/>
          </a:xfrm>
          <a:prstGeom prst="rect">
            <a:avLst/>
          </a:prstGeom>
        </p:spPr>
      </p:pic>
    </p:spTree>
    <p:extLst>
      <p:ext uri="{BB962C8B-B14F-4D97-AF65-F5344CB8AC3E}">
        <p14:creationId xmlns:p14="http://schemas.microsoft.com/office/powerpoint/2010/main" val="3575418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Moderatio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3AB7A97-0610-4099-8F49-96E71A81967B}"/>
              </a:ext>
            </a:extLst>
          </p:cNvPr>
          <p:cNvSpPr>
            <a:spLocks noGrp="1"/>
          </p:cNvSpPr>
          <p:nvPr>
            <p:ph type="title" hasCustomPrompt="1"/>
          </p:nvPr>
        </p:nvSpPr>
        <p:spPr/>
        <p:txBody>
          <a:bodyPr/>
          <a:lstStyle>
            <a:lvl1pPr algn="l">
              <a:defRPr/>
            </a:lvl1pPr>
          </a:lstStyle>
          <a:p>
            <a:r>
              <a:rPr lang="de-AT" dirty="0"/>
              <a:t>Moderation</a:t>
            </a:r>
          </a:p>
        </p:txBody>
      </p:sp>
      <p:sp>
        <p:nvSpPr>
          <p:cNvPr id="3" name="Textplatzhalter 2">
            <a:extLst>
              <a:ext uri="{FF2B5EF4-FFF2-40B4-BE49-F238E27FC236}">
                <a16:creationId xmlns:a16="http://schemas.microsoft.com/office/drawing/2014/main" xmlns="" id="{54345FB8-AC71-44DC-9A21-4CF873457316}"/>
              </a:ext>
            </a:extLst>
          </p:cNvPr>
          <p:cNvSpPr>
            <a:spLocks noGrp="1"/>
          </p:cNvSpPr>
          <p:nvPr>
            <p:ph idx="1" hasCustomPrompt="1"/>
          </p:nvPr>
        </p:nvSpPr>
        <p:spPr>
          <a:xfrm>
            <a:off x="829323" y="3773009"/>
            <a:ext cx="7878956" cy="1038688"/>
          </a:xfrm>
          <a:prstGeom prst="rect">
            <a:avLst/>
          </a:prstGeom>
        </p:spPr>
        <p:txBody>
          <a:bodyPr vert="horz" lIns="0" tIns="45720" rIns="0" bIns="45720" rtlCol="0">
            <a:normAutofit/>
          </a:bodyPr>
          <a:lstStyle>
            <a:lvl1pPr>
              <a:defRPr i="1" u="none" cap="none" baseline="0">
                <a:latin typeface="Barlow" pitchFamily="2" charset="77"/>
              </a:defRPr>
            </a:lvl1pPr>
          </a:lstStyle>
          <a:p>
            <a:pPr lvl="0"/>
            <a:r>
              <a:rPr lang="de-DE" dirty="0"/>
              <a:t>Name des Moderators/der Moderatorin</a:t>
            </a:r>
          </a:p>
        </p:txBody>
      </p:sp>
      <p:pic>
        <p:nvPicPr>
          <p:cNvPr id="4" name="image3.png">
            <a:extLst>
              <a:ext uri="{FF2B5EF4-FFF2-40B4-BE49-F238E27FC236}">
                <a16:creationId xmlns:a16="http://schemas.microsoft.com/office/drawing/2014/main" xmlns="" id="{2FFF3FB4-9CA0-4D3D-A50A-94B44EB0E1D4}"/>
              </a:ext>
            </a:extLst>
          </p:cNvPr>
          <p:cNvPicPr/>
          <p:nvPr userDrawn="1"/>
        </p:nvPicPr>
        <p:blipFill>
          <a:blip r:embed="rId2" cstate="print"/>
          <a:stretch>
            <a:fillRect/>
          </a:stretch>
        </p:blipFill>
        <p:spPr>
          <a:xfrm>
            <a:off x="11248768" y="342945"/>
            <a:ext cx="428954" cy="779418"/>
          </a:xfrm>
          <a:prstGeom prst="rect">
            <a:avLst/>
          </a:prstGeom>
        </p:spPr>
      </p:pic>
    </p:spTree>
    <p:extLst>
      <p:ext uri="{BB962C8B-B14F-4D97-AF65-F5344CB8AC3E}">
        <p14:creationId xmlns:p14="http://schemas.microsoft.com/office/powerpoint/2010/main" val="1981859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Impulsvortra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3AB7A97-0610-4099-8F49-96E71A81967B}"/>
              </a:ext>
            </a:extLst>
          </p:cNvPr>
          <p:cNvSpPr>
            <a:spLocks noGrp="1"/>
          </p:cNvSpPr>
          <p:nvPr>
            <p:ph type="title" hasCustomPrompt="1"/>
          </p:nvPr>
        </p:nvSpPr>
        <p:spPr>
          <a:xfrm>
            <a:off x="829323" y="2127542"/>
            <a:ext cx="7878956" cy="936086"/>
          </a:xfrm>
        </p:spPr>
        <p:txBody>
          <a:bodyPr/>
          <a:lstStyle>
            <a:lvl1pPr algn="l">
              <a:defRPr/>
            </a:lvl1pPr>
          </a:lstStyle>
          <a:p>
            <a:r>
              <a:rPr lang="de-AT" dirty="0"/>
              <a:t>Impulsvortrag</a:t>
            </a:r>
          </a:p>
        </p:txBody>
      </p:sp>
      <p:sp>
        <p:nvSpPr>
          <p:cNvPr id="3" name="Textplatzhalter 2">
            <a:extLst>
              <a:ext uri="{FF2B5EF4-FFF2-40B4-BE49-F238E27FC236}">
                <a16:creationId xmlns:a16="http://schemas.microsoft.com/office/drawing/2014/main" xmlns="" id="{54345FB8-AC71-44DC-9A21-4CF873457316}"/>
              </a:ext>
            </a:extLst>
          </p:cNvPr>
          <p:cNvSpPr>
            <a:spLocks noGrp="1"/>
          </p:cNvSpPr>
          <p:nvPr>
            <p:ph idx="1" hasCustomPrompt="1"/>
          </p:nvPr>
        </p:nvSpPr>
        <p:spPr>
          <a:xfrm>
            <a:off x="829323" y="3773680"/>
            <a:ext cx="7878956" cy="1038688"/>
          </a:xfrm>
          <a:prstGeom prst="rect">
            <a:avLst/>
          </a:prstGeom>
        </p:spPr>
        <p:txBody>
          <a:bodyPr vert="horz" lIns="0" tIns="45720" rIns="0" bIns="45720" rtlCol="0">
            <a:normAutofit/>
          </a:bodyPr>
          <a:lstStyle>
            <a:lvl1pPr>
              <a:defRPr i="1" u="none" cap="none" baseline="0">
                <a:latin typeface="Barlow" pitchFamily="2" charset="77"/>
              </a:defRPr>
            </a:lvl1pPr>
          </a:lstStyle>
          <a:p>
            <a:pPr lvl="0"/>
            <a:r>
              <a:rPr lang="de-DE" dirty="0"/>
              <a:t>Referent/Referentin</a:t>
            </a:r>
          </a:p>
        </p:txBody>
      </p:sp>
      <p:pic>
        <p:nvPicPr>
          <p:cNvPr id="4" name="image3.png">
            <a:extLst>
              <a:ext uri="{FF2B5EF4-FFF2-40B4-BE49-F238E27FC236}">
                <a16:creationId xmlns:a16="http://schemas.microsoft.com/office/drawing/2014/main" xmlns="" id="{2FFF3FB4-9CA0-4D3D-A50A-94B44EB0E1D4}"/>
              </a:ext>
            </a:extLst>
          </p:cNvPr>
          <p:cNvPicPr/>
          <p:nvPr userDrawn="1"/>
        </p:nvPicPr>
        <p:blipFill>
          <a:blip r:embed="rId2" cstate="print"/>
          <a:stretch>
            <a:fillRect/>
          </a:stretch>
        </p:blipFill>
        <p:spPr>
          <a:xfrm>
            <a:off x="11248768" y="342945"/>
            <a:ext cx="428954" cy="779418"/>
          </a:xfrm>
          <a:prstGeom prst="rect">
            <a:avLst/>
          </a:prstGeom>
        </p:spPr>
      </p:pic>
      <p:sp>
        <p:nvSpPr>
          <p:cNvPr id="6" name="Textplatzhalter 2">
            <a:extLst>
              <a:ext uri="{FF2B5EF4-FFF2-40B4-BE49-F238E27FC236}">
                <a16:creationId xmlns:a16="http://schemas.microsoft.com/office/drawing/2014/main" xmlns="" id="{4434F38F-04E4-FFFB-D170-7E27A41BEB32}"/>
              </a:ext>
            </a:extLst>
          </p:cNvPr>
          <p:cNvSpPr>
            <a:spLocks noGrp="1"/>
          </p:cNvSpPr>
          <p:nvPr>
            <p:ph idx="10" hasCustomPrompt="1"/>
          </p:nvPr>
        </p:nvSpPr>
        <p:spPr>
          <a:xfrm>
            <a:off x="829323" y="3104085"/>
            <a:ext cx="7878956" cy="498282"/>
          </a:xfrm>
          <a:prstGeom prst="rect">
            <a:avLst/>
          </a:prstGeom>
        </p:spPr>
        <p:txBody>
          <a:bodyPr vert="horz" lIns="0" tIns="45720" rIns="0" bIns="45720" rtlCol="0">
            <a:normAutofit/>
          </a:bodyPr>
          <a:lstStyle>
            <a:lvl1pPr>
              <a:defRPr>
                <a:latin typeface="Barlow" pitchFamily="2" charset="77"/>
              </a:defRPr>
            </a:lvl1pPr>
          </a:lstStyle>
          <a:p>
            <a:pPr lvl="0"/>
            <a:r>
              <a:rPr lang="de-DE" dirty="0" err="1"/>
              <a:t>titel</a:t>
            </a:r>
            <a:r>
              <a:rPr lang="de-DE" dirty="0"/>
              <a:t> des </a:t>
            </a:r>
            <a:r>
              <a:rPr lang="de-DE" dirty="0" err="1"/>
              <a:t>vortrages</a:t>
            </a:r>
            <a:endParaRPr lang="de-DE" dirty="0"/>
          </a:p>
        </p:txBody>
      </p:sp>
    </p:spTree>
    <p:extLst>
      <p:ext uri="{BB962C8B-B14F-4D97-AF65-F5344CB8AC3E}">
        <p14:creationId xmlns:p14="http://schemas.microsoft.com/office/powerpoint/2010/main" val="34439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uture Talk">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3AB7A97-0610-4099-8F49-96E71A81967B}"/>
              </a:ext>
            </a:extLst>
          </p:cNvPr>
          <p:cNvSpPr>
            <a:spLocks noGrp="1"/>
          </p:cNvSpPr>
          <p:nvPr>
            <p:ph type="title" hasCustomPrompt="1"/>
          </p:nvPr>
        </p:nvSpPr>
        <p:spPr>
          <a:xfrm>
            <a:off x="829323" y="2109132"/>
            <a:ext cx="7878956" cy="936086"/>
          </a:xfrm>
        </p:spPr>
        <p:txBody>
          <a:bodyPr/>
          <a:lstStyle>
            <a:lvl1pPr algn="l">
              <a:defRPr/>
            </a:lvl1pPr>
          </a:lstStyle>
          <a:p>
            <a:r>
              <a:rPr lang="de-AT" dirty="0"/>
              <a:t>Future Talk</a:t>
            </a:r>
          </a:p>
        </p:txBody>
      </p:sp>
      <p:sp>
        <p:nvSpPr>
          <p:cNvPr id="3" name="Textplatzhalter 2">
            <a:extLst>
              <a:ext uri="{FF2B5EF4-FFF2-40B4-BE49-F238E27FC236}">
                <a16:creationId xmlns:a16="http://schemas.microsoft.com/office/drawing/2014/main" xmlns="" id="{54345FB8-AC71-44DC-9A21-4CF873457316}"/>
              </a:ext>
            </a:extLst>
          </p:cNvPr>
          <p:cNvSpPr>
            <a:spLocks noGrp="1"/>
          </p:cNvSpPr>
          <p:nvPr>
            <p:ph idx="1" hasCustomPrompt="1"/>
          </p:nvPr>
        </p:nvSpPr>
        <p:spPr>
          <a:xfrm>
            <a:off x="1147603" y="3085675"/>
            <a:ext cx="7560676" cy="492145"/>
          </a:xfrm>
          <a:prstGeom prst="rect">
            <a:avLst/>
          </a:prstGeom>
        </p:spPr>
        <p:txBody>
          <a:bodyPr vert="horz" lIns="0" tIns="45720" rIns="0" bIns="45720" rtlCol="0">
            <a:normAutofit/>
          </a:bodyPr>
          <a:lstStyle>
            <a:lvl1pPr>
              <a:defRPr i="1" u="none" cap="none" baseline="0">
                <a:latin typeface="Barlow" pitchFamily="2" charset="77"/>
              </a:defRPr>
            </a:lvl1pPr>
          </a:lstStyle>
          <a:p>
            <a:pPr lvl="0"/>
            <a:r>
              <a:rPr lang="de-DE" dirty="0"/>
              <a:t>Name 1</a:t>
            </a:r>
          </a:p>
        </p:txBody>
      </p:sp>
      <p:pic>
        <p:nvPicPr>
          <p:cNvPr id="4" name="image3.png">
            <a:extLst>
              <a:ext uri="{FF2B5EF4-FFF2-40B4-BE49-F238E27FC236}">
                <a16:creationId xmlns:a16="http://schemas.microsoft.com/office/drawing/2014/main" xmlns="" id="{2FFF3FB4-9CA0-4D3D-A50A-94B44EB0E1D4}"/>
              </a:ext>
            </a:extLst>
          </p:cNvPr>
          <p:cNvPicPr/>
          <p:nvPr userDrawn="1"/>
        </p:nvPicPr>
        <p:blipFill>
          <a:blip r:embed="rId2" cstate="print"/>
          <a:stretch>
            <a:fillRect/>
          </a:stretch>
        </p:blipFill>
        <p:spPr>
          <a:xfrm>
            <a:off x="11248768" y="342945"/>
            <a:ext cx="428954" cy="779418"/>
          </a:xfrm>
          <a:prstGeom prst="rect">
            <a:avLst/>
          </a:prstGeom>
        </p:spPr>
      </p:pic>
      <p:sp>
        <p:nvSpPr>
          <p:cNvPr id="6" name="Textplatzhalter 2">
            <a:extLst>
              <a:ext uri="{FF2B5EF4-FFF2-40B4-BE49-F238E27FC236}">
                <a16:creationId xmlns:a16="http://schemas.microsoft.com/office/drawing/2014/main" xmlns="" id="{87EBFC54-31D6-7CEE-64E6-3C9D4D072A88}"/>
              </a:ext>
            </a:extLst>
          </p:cNvPr>
          <p:cNvSpPr>
            <a:spLocks noGrp="1"/>
          </p:cNvSpPr>
          <p:nvPr>
            <p:ph idx="10" hasCustomPrompt="1"/>
          </p:nvPr>
        </p:nvSpPr>
        <p:spPr>
          <a:xfrm>
            <a:off x="1147603" y="3662545"/>
            <a:ext cx="7560676" cy="492145"/>
          </a:xfrm>
          <a:prstGeom prst="rect">
            <a:avLst/>
          </a:prstGeom>
        </p:spPr>
        <p:txBody>
          <a:bodyPr vert="horz" lIns="0" tIns="45720" rIns="0" bIns="45720" rtlCol="0">
            <a:normAutofit/>
          </a:bodyPr>
          <a:lstStyle>
            <a:lvl1pPr>
              <a:defRPr i="1" u="none" cap="none" baseline="0">
                <a:latin typeface="Barlow" pitchFamily="2" charset="77"/>
              </a:defRPr>
            </a:lvl1pPr>
          </a:lstStyle>
          <a:p>
            <a:pPr lvl="0"/>
            <a:r>
              <a:rPr lang="de-DE" dirty="0"/>
              <a:t>Name 2</a:t>
            </a:r>
          </a:p>
        </p:txBody>
      </p:sp>
      <p:sp>
        <p:nvSpPr>
          <p:cNvPr id="7" name="Textplatzhalter 2">
            <a:extLst>
              <a:ext uri="{FF2B5EF4-FFF2-40B4-BE49-F238E27FC236}">
                <a16:creationId xmlns:a16="http://schemas.microsoft.com/office/drawing/2014/main" xmlns="" id="{7C625700-D87D-F7DC-67B2-EEF00F9851FB}"/>
              </a:ext>
            </a:extLst>
          </p:cNvPr>
          <p:cNvSpPr>
            <a:spLocks noGrp="1"/>
          </p:cNvSpPr>
          <p:nvPr>
            <p:ph idx="11" hasCustomPrompt="1"/>
          </p:nvPr>
        </p:nvSpPr>
        <p:spPr>
          <a:xfrm>
            <a:off x="1147603" y="4239412"/>
            <a:ext cx="7560676" cy="492145"/>
          </a:xfrm>
          <a:prstGeom prst="rect">
            <a:avLst/>
          </a:prstGeom>
        </p:spPr>
        <p:txBody>
          <a:bodyPr vert="horz" lIns="0" tIns="45720" rIns="0" bIns="45720" rtlCol="0">
            <a:normAutofit/>
          </a:bodyPr>
          <a:lstStyle>
            <a:lvl1pPr>
              <a:defRPr i="1" u="none" cap="none" baseline="0">
                <a:latin typeface="Barlow" pitchFamily="2" charset="77"/>
              </a:defRPr>
            </a:lvl1pPr>
          </a:lstStyle>
          <a:p>
            <a:pPr lvl="0"/>
            <a:r>
              <a:rPr lang="de-DE" dirty="0"/>
              <a:t>Name 3</a:t>
            </a:r>
          </a:p>
        </p:txBody>
      </p:sp>
    </p:spTree>
    <p:extLst>
      <p:ext uri="{BB962C8B-B14F-4D97-AF65-F5344CB8AC3E}">
        <p14:creationId xmlns:p14="http://schemas.microsoft.com/office/powerpoint/2010/main" val="3478000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chluss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3AB7A97-0610-4099-8F49-96E71A81967B}"/>
              </a:ext>
            </a:extLst>
          </p:cNvPr>
          <p:cNvSpPr>
            <a:spLocks noGrp="1"/>
          </p:cNvSpPr>
          <p:nvPr>
            <p:ph type="title" hasCustomPrompt="1"/>
          </p:nvPr>
        </p:nvSpPr>
        <p:spPr/>
        <p:txBody>
          <a:bodyPr/>
          <a:lstStyle>
            <a:lvl1pPr algn="l">
              <a:defRPr/>
            </a:lvl1pPr>
          </a:lstStyle>
          <a:p>
            <a:r>
              <a:rPr lang="de-AT" dirty="0"/>
              <a:t>Vielen Dank!</a:t>
            </a:r>
          </a:p>
        </p:txBody>
      </p:sp>
      <p:pic>
        <p:nvPicPr>
          <p:cNvPr id="4" name="image3.png">
            <a:extLst>
              <a:ext uri="{FF2B5EF4-FFF2-40B4-BE49-F238E27FC236}">
                <a16:creationId xmlns:a16="http://schemas.microsoft.com/office/drawing/2014/main" xmlns="" id="{2FFF3FB4-9CA0-4D3D-A50A-94B44EB0E1D4}"/>
              </a:ext>
            </a:extLst>
          </p:cNvPr>
          <p:cNvPicPr/>
          <p:nvPr userDrawn="1"/>
        </p:nvPicPr>
        <p:blipFill>
          <a:blip r:embed="rId2" cstate="print"/>
          <a:stretch>
            <a:fillRect/>
          </a:stretch>
        </p:blipFill>
        <p:spPr>
          <a:xfrm>
            <a:off x="11248768" y="342945"/>
            <a:ext cx="428954" cy="779418"/>
          </a:xfrm>
          <a:prstGeom prst="rect">
            <a:avLst/>
          </a:prstGeom>
        </p:spPr>
      </p:pic>
      <p:sp>
        <p:nvSpPr>
          <p:cNvPr id="5" name="Textfeld 4">
            <a:extLst>
              <a:ext uri="{FF2B5EF4-FFF2-40B4-BE49-F238E27FC236}">
                <a16:creationId xmlns:a16="http://schemas.microsoft.com/office/drawing/2014/main" xmlns="" id="{4C599F7B-1F0D-CE44-8D63-05655527C608}"/>
              </a:ext>
            </a:extLst>
          </p:cNvPr>
          <p:cNvSpPr txBox="1"/>
          <p:nvPr userDrawn="1"/>
        </p:nvSpPr>
        <p:spPr>
          <a:xfrm>
            <a:off x="829322" y="3863050"/>
            <a:ext cx="7878955" cy="523220"/>
          </a:xfrm>
          <a:prstGeom prst="rect">
            <a:avLst/>
          </a:prstGeom>
          <a:noFill/>
        </p:spPr>
        <p:txBody>
          <a:bodyPr wrap="square" lIns="0" rtlCol="0" anchor="ctr" anchorCtr="0">
            <a:spAutoFit/>
          </a:bodyPr>
          <a:lstStyle/>
          <a:p>
            <a:pPr algn="l"/>
            <a:r>
              <a:rPr lang="de-DE" sz="2800" b="0" i="0" dirty="0" err="1">
                <a:solidFill>
                  <a:srgbClr val="C00000"/>
                </a:solidFill>
                <a:latin typeface="Barlow Light" pitchFamily="2" charset="77"/>
              </a:rPr>
              <a:t>www.ooe-zukunftsakademie.at</a:t>
            </a:r>
            <a:endParaRPr lang="de-DE" sz="2800" b="0" i="0" dirty="0">
              <a:solidFill>
                <a:srgbClr val="C00000"/>
              </a:solidFill>
              <a:latin typeface="Barlow Light" pitchFamily="2" charset="77"/>
            </a:endParaRPr>
          </a:p>
        </p:txBody>
      </p:sp>
    </p:spTree>
    <p:extLst>
      <p:ext uri="{BB962C8B-B14F-4D97-AF65-F5344CB8AC3E}">
        <p14:creationId xmlns:p14="http://schemas.microsoft.com/office/powerpoint/2010/main" val="221790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xmlns="" id="{F43A0A16-4B03-4FB9-A42F-E238FE72FD03}"/>
              </a:ext>
            </a:extLst>
          </p:cNvPr>
          <p:cNvSpPr>
            <a:spLocks noGrp="1"/>
          </p:cNvSpPr>
          <p:nvPr>
            <p:ph type="title"/>
          </p:nvPr>
        </p:nvSpPr>
        <p:spPr>
          <a:xfrm>
            <a:off x="829323" y="2796466"/>
            <a:ext cx="7881044" cy="936086"/>
          </a:xfrm>
          <a:prstGeom prst="rect">
            <a:avLst/>
          </a:prstGeom>
          <a:solidFill>
            <a:srgbClr val="C00000"/>
          </a:solidFill>
        </p:spPr>
        <p:txBody>
          <a:bodyPr vert="horz" lIns="91440" tIns="45720" rIns="91440" bIns="45720" rtlCol="0" anchor="ctr">
            <a:normAutofit/>
          </a:bodyPr>
          <a:lstStyle/>
          <a:p>
            <a:r>
              <a:rPr lang="de-AT" dirty="0"/>
              <a:t>OÖ. ZUKUNFTSAKADEMIE 2022</a:t>
            </a:r>
          </a:p>
        </p:txBody>
      </p:sp>
      <p:sp>
        <p:nvSpPr>
          <p:cNvPr id="3" name="Textplatzhalter 2">
            <a:extLst>
              <a:ext uri="{FF2B5EF4-FFF2-40B4-BE49-F238E27FC236}">
                <a16:creationId xmlns:a16="http://schemas.microsoft.com/office/drawing/2014/main" xmlns="" id="{061D91A4-829D-493C-86E4-D66496D05A31}"/>
              </a:ext>
            </a:extLst>
          </p:cNvPr>
          <p:cNvSpPr>
            <a:spLocks noGrp="1"/>
          </p:cNvSpPr>
          <p:nvPr>
            <p:ph type="body" idx="1"/>
          </p:nvPr>
        </p:nvSpPr>
        <p:spPr>
          <a:xfrm>
            <a:off x="829323" y="3773009"/>
            <a:ext cx="7881044" cy="1038688"/>
          </a:xfrm>
          <a:prstGeom prst="rect">
            <a:avLst/>
          </a:prstGeom>
          <a:noFill/>
        </p:spPr>
        <p:txBody>
          <a:bodyPr vert="horz" lIns="91440" tIns="45720" rIns="91440" bIns="45720" rtlCol="0">
            <a:noAutofit/>
          </a:bodyPr>
          <a:lstStyle/>
          <a:p>
            <a:pPr lvl="0"/>
            <a:r>
              <a:rPr lang="de-AT" dirty="0"/>
              <a:t>AUFGABEN UND SCHWERPUNKTE</a:t>
            </a:r>
          </a:p>
        </p:txBody>
      </p:sp>
      <p:sp>
        <p:nvSpPr>
          <p:cNvPr id="9" name="Rechteck 8">
            <a:extLst>
              <a:ext uri="{FF2B5EF4-FFF2-40B4-BE49-F238E27FC236}">
                <a16:creationId xmlns:a16="http://schemas.microsoft.com/office/drawing/2014/main" xmlns="" id="{75484C4D-E121-4E43-8139-5F532E5760DF}"/>
              </a:ext>
            </a:extLst>
          </p:cNvPr>
          <p:cNvSpPr/>
          <p:nvPr userDrawn="1"/>
        </p:nvSpPr>
        <p:spPr>
          <a:xfrm>
            <a:off x="0" y="0"/>
            <a:ext cx="361950" cy="6858000"/>
          </a:xfrm>
          <a:prstGeom prst="rect">
            <a:avLst/>
          </a:prstGeom>
          <a:solidFill>
            <a:srgbClr val="F17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Textfeld 5">
            <a:extLst>
              <a:ext uri="{FF2B5EF4-FFF2-40B4-BE49-F238E27FC236}">
                <a16:creationId xmlns:a16="http://schemas.microsoft.com/office/drawing/2014/main" xmlns="" id="{C559880E-795F-7047-8346-EC30121D31E0}"/>
              </a:ext>
            </a:extLst>
          </p:cNvPr>
          <p:cNvSpPr txBox="1"/>
          <p:nvPr userDrawn="1"/>
        </p:nvSpPr>
        <p:spPr>
          <a:xfrm rot="16200000">
            <a:off x="-964529" y="1217725"/>
            <a:ext cx="2291012" cy="307777"/>
          </a:xfrm>
          <a:prstGeom prst="rect">
            <a:avLst/>
          </a:prstGeom>
          <a:noFill/>
        </p:spPr>
        <p:txBody>
          <a:bodyPr wrap="none" rtlCol="0">
            <a:spAutoFit/>
          </a:bodyPr>
          <a:lstStyle/>
          <a:p>
            <a:r>
              <a:rPr lang="de-DE" sz="1400" b="0" i="0" dirty="0">
                <a:solidFill>
                  <a:schemeClr val="bg1"/>
                </a:solidFill>
                <a:latin typeface="Barlow" pitchFamily="2" charset="77"/>
              </a:rPr>
              <a:t>OÖ </a:t>
            </a:r>
            <a:r>
              <a:rPr lang="de-DE" sz="1400" b="0" i="0" dirty="0" err="1">
                <a:solidFill>
                  <a:schemeClr val="bg1"/>
                </a:solidFill>
                <a:latin typeface="Barlow" pitchFamily="2" charset="77"/>
              </a:rPr>
              <a:t>DemografieForum</a:t>
            </a:r>
            <a:r>
              <a:rPr lang="de-DE" sz="1400" b="0" i="0" dirty="0">
                <a:solidFill>
                  <a:schemeClr val="bg1"/>
                </a:solidFill>
                <a:latin typeface="Barlow" pitchFamily="2" charset="77"/>
              </a:rPr>
              <a:t> 2022</a:t>
            </a:r>
          </a:p>
        </p:txBody>
      </p:sp>
      <p:pic>
        <p:nvPicPr>
          <p:cNvPr id="5" name="Grafik 4">
            <a:extLst>
              <a:ext uri="{FF2B5EF4-FFF2-40B4-BE49-F238E27FC236}">
                <a16:creationId xmlns:a16="http://schemas.microsoft.com/office/drawing/2014/main" xmlns="" id="{59483705-9DF9-46BB-B11A-05BEB5AD1711}"/>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80422" y="5756870"/>
            <a:ext cx="710215" cy="710215"/>
          </a:xfrm>
          <a:prstGeom prst="rect">
            <a:avLst/>
          </a:prstGeom>
        </p:spPr>
      </p:pic>
    </p:spTree>
    <p:extLst>
      <p:ext uri="{BB962C8B-B14F-4D97-AF65-F5344CB8AC3E}">
        <p14:creationId xmlns:p14="http://schemas.microsoft.com/office/powerpoint/2010/main" val="2011898726"/>
      </p:ext>
    </p:extLst>
  </p:cSld>
  <p:clrMap bg1="lt1" tx1="dk1" bg2="lt2" tx2="dk2" accent1="accent1" accent2="accent2" accent3="accent3" accent4="accent4" accent5="accent5" accent6="accent6" hlink="hlink" folHlink="folHlink"/>
  <p:sldLayoutIdLst>
    <p:sldLayoutId id="2147483656" r:id="rId1"/>
    <p:sldLayoutId id="2147483658" r:id="rId2"/>
    <p:sldLayoutId id="2147483649" r:id="rId3"/>
    <p:sldLayoutId id="2147483650" r:id="rId4"/>
    <p:sldLayoutId id="2147483651" r:id="rId5"/>
    <p:sldLayoutId id="2147483655" r:id="rId6"/>
    <p:sldLayoutId id="2147483653" r:id="rId7"/>
    <p:sldLayoutId id="2147483657" r:id="rId8"/>
    <p:sldLayoutId id="2147483659" r:id="rId9"/>
    <p:sldLayoutId id="2147483660" r:id="rId10"/>
    <p:sldLayoutId id="2147483661" r:id="rId11"/>
    <p:sldLayoutId id="2147483662" r:id="rId12"/>
    <p:sldLayoutId id="2147483663" r:id="rId13"/>
  </p:sldLayoutIdLst>
  <p:hf hdr="0" ftr="0" dt="0"/>
  <p:txStyles>
    <p:titleStyle>
      <a:lvl1pPr algn="ctr" defTabSz="914400" rtl="0" eaLnBrk="1" latinLnBrk="0" hangingPunct="1">
        <a:lnSpc>
          <a:spcPct val="90000"/>
        </a:lnSpc>
        <a:spcBef>
          <a:spcPct val="0"/>
        </a:spcBef>
        <a:buNone/>
        <a:defRPr sz="4400" b="0" i="0" kern="1200">
          <a:solidFill>
            <a:schemeClr val="bg1"/>
          </a:solidFill>
          <a:latin typeface="Barlow Medium"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u="sng" kern="1200" cap="all" baseline="0">
          <a:solidFill>
            <a:schemeClr val="bg2">
              <a:lumMod val="10000"/>
            </a:schemeClr>
          </a:solidFill>
          <a:uFill>
            <a:solidFill>
              <a:srgbClr val="C00000"/>
            </a:solidFill>
          </a:u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1.wdp"/><Relationship Id="rId7" Type="http://schemas.openxmlformats.org/officeDocument/2006/relationships/image" Target="../media/image15.png"/><Relationship Id="rId12" Type="http://schemas.microsoft.com/office/2007/relationships/hdphoto" Target="../media/hdphoto5.wdp"/><Relationship Id="rId2" Type="http://schemas.openxmlformats.org/officeDocument/2006/relationships/image" Target="../media/image12.png"/><Relationship Id="rId1" Type="http://schemas.openxmlformats.org/officeDocument/2006/relationships/slideLayout" Target="../slideLayouts/slideLayout3.xml"/><Relationship Id="rId6" Type="http://schemas.microsoft.com/office/2007/relationships/hdphoto" Target="../media/hdphoto2.wdp"/><Relationship Id="rId11" Type="http://schemas.openxmlformats.org/officeDocument/2006/relationships/image" Target="../media/image17.png"/><Relationship Id="rId5" Type="http://schemas.openxmlformats.org/officeDocument/2006/relationships/image" Target="../media/image14.png"/><Relationship Id="rId10" Type="http://schemas.microsoft.com/office/2007/relationships/hdphoto" Target="../media/hdphoto4.wdp"/><Relationship Id="rId4" Type="http://schemas.openxmlformats.org/officeDocument/2006/relationships/image" Target="../media/image13.png"/><Relationship Id="rId9"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1.xml"/><Relationship Id="rId1" Type="http://schemas.openxmlformats.org/officeDocument/2006/relationships/slideLayout" Target="../slideLayouts/slideLayout3.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chart" Target="../charts/chart3.xml"/><Relationship Id="rId1" Type="http://schemas.openxmlformats.org/officeDocument/2006/relationships/slideLayout" Target="../slideLayouts/slideLayout3.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chart" Target="../charts/chart4.xml"/><Relationship Id="rId1" Type="http://schemas.openxmlformats.org/officeDocument/2006/relationships/slideLayout" Target="../slideLayouts/slideLayout3.xml"/><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3.xml"/><Relationship Id="rId5" Type="http://schemas.openxmlformats.org/officeDocument/2006/relationships/image" Target="../media/image21.jpeg"/><Relationship Id="rId4" Type="http://schemas.openxmlformats.org/officeDocument/2006/relationships/chart" Target="../charts/chart5.xml"/></Relationships>
</file>

<file path=ppt/slides/_rels/slide2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1243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xmlns="" id="{0DA24876-7B63-4D53-8323-745B1198AFA5}"/>
              </a:ext>
            </a:extLst>
          </p:cNvPr>
          <p:cNvSpPr>
            <a:spLocks noGrp="1"/>
          </p:cNvSpPr>
          <p:nvPr>
            <p:ph type="title"/>
          </p:nvPr>
        </p:nvSpPr>
        <p:spPr>
          <a:solidFill>
            <a:srgbClr val="F17900"/>
          </a:solidFill>
          <a:ln>
            <a:solidFill>
              <a:srgbClr val="F17900"/>
            </a:solidFill>
          </a:ln>
        </p:spPr>
        <p:txBody>
          <a:bodyPr/>
          <a:lstStyle/>
          <a:p>
            <a:r>
              <a:rPr lang="de-AT" dirty="0"/>
              <a:t>Begrüßung</a:t>
            </a:r>
          </a:p>
        </p:txBody>
      </p:sp>
      <p:sp>
        <p:nvSpPr>
          <p:cNvPr id="7" name="Inhaltsplatzhalter 6">
            <a:extLst>
              <a:ext uri="{FF2B5EF4-FFF2-40B4-BE49-F238E27FC236}">
                <a16:creationId xmlns:a16="http://schemas.microsoft.com/office/drawing/2014/main" xmlns="" id="{BB4E1523-7E01-44A3-A923-E1DB23A0DA86}"/>
              </a:ext>
            </a:extLst>
          </p:cNvPr>
          <p:cNvSpPr>
            <a:spLocks noGrp="1"/>
          </p:cNvSpPr>
          <p:nvPr>
            <p:ph idx="1"/>
          </p:nvPr>
        </p:nvSpPr>
        <p:spPr>
          <a:xfrm>
            <a:off x="829323" y="3941766"/>
            <a:ext cx="7878956" cy="1038688"/>
          </a:xfrm>
        </p:spPr>
        <p:txBody>
          <a:bodyPr/>
          <a:lstStyle/>
          <a:p>
            <a:r>
              <a:rPr lang="de-AT" dirty="0"/>
              <a:t>Johann Lefenda | AL Trends und Innovation</a:t>
            </a:r>
          </a:p>
        </p:txBody>
      </p:sp>
    </p:spTree>
    <p:extLst>
      <p:ext uri="{BB962C8B-B14F-4D97-AF65-F5344CB8AC3E}">
        <p14:creationId xmlns:p14="http://schemas.microsoft.com/office/powerpoint/2010/main" val="4142129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xmlns="" id="{0DA24876-7B63-4D53-8323-745B1198AFA5}"/>
              </a:ext>
            </a:extLst>
          </p:cNvPr>
          <p:cNvSpPr>
            <a:spLocks noGrp="1"/>
          </p:cNvSpPr>
          <p:nvPr>
            <p:ph type="title"/>
          </p:nvPr>
        </p:nvSpPr>
        <p:spPr>
          <a:solidFill>
            <a:srgbClr val="F17900"/>
          </a:solidFill>
          <a:ln>
            <a:solidFill>
              <a:srgbClr val="F17900"/>
            </a:solidFill>
          </a:ln>
        </p:spPr>
        <p:txBody>
          <a:bodyPr/>
          <a:lstStyle/>
          <a:p>
            <a:r>
              <a:rPr lang="de-AT" dirty="0"/>
              <a:t>Eröffnung</a:t>
            </a:r>
          </a:p>
        </p:txBody>
      </p:sp>
      <p:sp>
        <p:nvSpPr>
          <p:cNvPr id="7" name="Inhaltsplatzhalter 6">
            <a:extLst>
              <a:ext uri="{FF2B5EF4-FFF2-40B4-BE49-F238E27FC236}">
                <a16:creationId xmlns:a16="http://schemas.microsoft.com/office/drawing/2014/main" xmlns="" id="{BB4E1523-7E01-44A3-A923-E1DB23A0DA86}"/>
              </a:ext>
            </a:extLst>
          </p:cNvPr>
          <p:cNvSpPr>
            <a:spLocks noGrp="1"/>
          </p:cNvSpPr>
          <p:nvPr>
            <p:ph idx="1"/>
          </p:nvPr>
        </p:nvSpPr>
        <p:spPr>
          <a:xfrm>
            <a:off x="829323" y="3952119"/>
            <a:ext cx="7878956" cy="1038688"/>
          </a:xfrm>
        </p:spPr>
        <p:txBody>
          <a:bodyPr/>
          <a:lstStyle/>
          <a:p>
            <a:r>
              <a:rPr lang="de-AT" dirty="0"/>
              <a:t>Landeshauptmann Thomas Stelzer</a:t>
            </a:r>
          </a:p>
        </p:txBody>
      </p:sp>
    </p:spTree>
    <p:extLst>
      <p:ext uri="{BB962C8B-B14F-4D97-AF65-F5344CB8AC3E}">
        <p14:creationId xmlns:p14="http://schemas.microsoft.com/office/powerpoint/2010/main" val="3139324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3966B8C4-1B8F-498F-96C2-C991BAEE751F}"/>
              </a:ext>
            </a:extLst>
          </p:cNvPr>
          <p:cNvSpPr>
            <a:spLocks noGrp="1"/>
          </p:cNvSpPr>
          <p:nvPr>
            <p:ph type="title"/>
          </p:nvPr>
        </p:nvSpPr>
        <p:spPr>
          <a:solidFill>
            <a:srgbClr val="F17900"/>
          </a:solidFill>
        </p:spPr>
        <p:txBody>
          <a:bodyPr/>
          <a:lstStyle/>
          <a:p>
            <a:r>
              <a:rPr lang="de-AT" dirty="0"/>
              <a:t>Moderation</a:t>
            </a:r>
          </a:p>
        </p:txBody>
      </p:sp>
      <p:sp>
        <p:nvSpPr>
          <p:cNvPr id="3" name="Inhaltsplatzhalter 2">
            <a:extLst>
              <a:ext uri="{FF2B5EF4-FFF2-40B4-BE49-F238E27FC236}">
                <a16:creationId xmlns:a16="http://schemas.microsoft.com/office/drawing/2014/main" xmlns="" id="{51850E7B-4764-473F-9425-2C29850BEF46}"/>
              </a:ext>
            </a:extLst>
          </p:cNvPr>
          <p:cNvSpPr>
            <a:spLocks noGrp="1"/>
          </p:cNvSpPr>
          <p:nvPr>
            <p:ph idx="1"/>
          </p:nvPr>
        </p:nvSpPr>
        <p:spPr>
          <a:xfrm>
            <a:off x="829323" y="3922914"/>
            <a:ext cx="7878956" cy="1038688"/>
          </a:xfrm>
        </p:spPr>
        <p:txBody>
          <a:bodyPr/>
          <a:lstStyle/>
          <a:p>
            <a:r>
              <a:rPr lang="de-AT" dirty="0"/>
              <a:t>Florian Sturm | loop3</a:t>
            </a:r>
          </a:p>
        </p:txBody>
      </p:sp>
    </p:spTree>
    <p:extLst>
      <p:ext uri="{BB962C8B-B14F-4D97-AF65-F5344CB8AC3E}">
        <p14:creationId xmlns:p14="http://schemas.microsoft.com/office/powerpoint/2010/main" val="2006762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3231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xmlns="" id="{DF57802E-0BED-4A4D-B903-079EC8D594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164" y="669563"/>
            <a:ext cx="10378936" cy="5447152"/>
          </a:xfrm>
          <a:prstGeom prst="rect">
            <a:avLst/>
          </a:prstGeom>
        </p:spPr>
      </p:pic>
    </p:spTree>
    <p:extLst>
      <p:ext uri="{BB962C8B-B14F-4D97-AF65-F5344CB8AC3E}">
        <p14:creationId xmlns:p14="http://schemas.microsoft.com/office/powerpoint/2010/main" val="896576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FCF29E5-9B62-45CD-813D-26E9B866EDEA}"/>
              </a:ext>
            </a:extLst>
          </p:cNvPr>
          <p:cNvSpPr>
            <a:spLocks noGrp="1"/>
          </p:cNvSpPr>
          <p:nvPr>
            <p:ph type="title"/>
          </p:nvPr>
        </p:nvSpPr>
        <p:spPr>
          <a:solidFill>
            <a:srgbClr val="F17900"/>
          </a:solidFill>
        </p:spPr>
        <p:txBody>
          <a:bodyPr/>
          <a:lstStyle/>
          <a:p>
            <a:r>
              <a:rPr lang="de-AT" dirty="0"/>
              <a:t>Impulsvortrag</a:t>
            </a:r>
          </a:p>
        </p:txBody>
      </p:sp>
      <p:sp>
        <p:nvSpPr>
          <p:cNvPr id="3" name="Inhaltsplatzhalter 2">
            <a:extLst>
              <a:ext uri="{FF2B5EF4-FFF2-40B4-BE49-F238E27FC236}">
                <a16:creationId xmlns:a16="http://schemas.microsoft.com/office/drawing/2014/main" xmlns="" id="{6A716E13-6210-4D44-956F-F9E9E724D805}"/>
              </a:ext>
            </a:extLst>
          </p:cNvPr>
          <p:cNvSpPr>
            <a:spLocks noGrp="1"/>
          </p:cNvSpPr>
          <p:nvPr>
            <p:ph idx="1"/>
          </p:nvPr>
        </p:nvSpPr>
        <p:spPr>
          <a:xfrm>
            <a:off x="829323" y="4546678"/>
            <a:ext cx="7878956" cy="1038688"/>
          </a:xfrm>
        </p:spPr>
        <p:txBody>
          <a:bodyPr/>
          <a:lstStyle/>
          <a:p>
            <a:r>
              <a:rPr lang="de-AT" dirty="0"/>
              <a:t>Michael Schöfecker | Statistik Oberösterreich</a:t>
            </a:r>
          </a:p>
        </p:txBody>
      </p:sp>
      <p:sp>
        <p:nvSpPr>
          <p:cNvPr id="4" name="Inhaltsplatzhalter 3">
            <a:extLst>
              <a:ext uri="{FF2B5EF4-FFF2-40B4-BE49-F238E27FC236}">
                <a16:creationId xmlns:a16="http://schemas.microsoft.com/office/drawing/2014/main" xmlns="" id="{3F7753CE-EDD9-47F6-975E-05B2CA7D586E}"/>
              </a:ext>
            </a:extLst>
          </p:cNvPr>
          <p:cNvSpPr>
            <a:spLocks noGrp="1"/>
          </p:cNvSpPr>
          <p:nvPr>
            <p:ph idx="10"/>
          </p:nvPr>
        </p:nvSpPr>
        <p:spPr>
          <a:xfrm>
            <a:off x="829323" y="3886869"/>
            <a:ext cx="9002834" cy="498282"/>
          </a:xfrm>
        </p:spPr>
        <p:txBody>
          <a:bodyPr>
            <a:noAutofit/>
          </a:bodyPr>
          <a:lstStyle/>
          <a:p>
            <a:r>
              <a:rPr lang="de-AT" b="1" dirty="0">
                <a:uFill>
                  <a:solidFill>
                    <a:srgbClr val="F17900"/>
                  </a:solidFill>
                </a:uFill>
              </a:rPr>
              <a:t>Demografisches </a:t>
            </a:r>
            <a:r>
              <a:rPr lang="de-AT" b="1" dirty="0" err="1">
                <a:uFill>
                  <a:solidFill>
                    <a:srgbClr val="F17900"/>
                  </a:solidFill>
                </a:uFill>
              </a:rPr>
              <a:t>portrait</a:t>
            </a:r>
            <a:r>
              <a:rPr lang="de-AT" b="1" dirty="0">
                <a:uFill>
                  <a:solidFill>
                    <a:srgbClr val="F17900"/>
                  </a:solidFill>
                </a:uFill>
              </a:rPr>
              <a:t> der </a:t>
            </a:r>
            <a:r>
              <a:rPr lang="de-AT" b="1" dirty="0" err="1">
                <a:uFill>
                  <a:solidFill>
                    <a:srgbClr val="F17900"/>
                  </a:solidFill>
                </a:uFill>
              </a:rPr>
              <a:t>babyboomer</a:t>
            </a:r>
            <a:r>
              <a:rPr lang="de-AT" b="1" dirty="0">
                <a:uFill>
                  <a:solidFill>
                    <a:srgbClr val="F17900"/>
                  </a:solidFill>
                </a:uFill>
              </a:rPr>
              <a:t> in OÖ</a:t>
            </a:r>
          </a:p>
        </p:txBody>
      </p:sp>
    </p:spTree>
    <p:extLst>
      <p:ext uri="{BB962C8B-B14F-4D97-AF65-F5344CB8AC3E}">
        <p14:creationId xmlns:p14="http://schemas.microsoft.com/office/powerpoint/2010/main" val="2309799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r>
              <a:rPr lang="de-AT" cap="none" dirty="0"/>
              <a:t>Von welcher Bevölkerungsgruppe sprechen wir?</a:t>
            </a:r>
          </a:p>
        </p:txBody>
      </p:sp>
      <p:sp>
        <p:nvSpPr>
          <p:cNvPr id="3" name="Textfeld 2"/>
          <p:cNvSpPr txBox="1"/>
          <p:nvPr/>
        </p:nvSpPr>
        <p:spPr>
          <a:xfrm>
            <a:off x="971550" y="1303020"/>
            <a:ext cx="9269730" cy="646331"/>
          </a:xfrm>
          <a:prstGeom prst="rect">
            <a:avLst/>
          </a:prstGeom>
          <a:noFill/>
        </p:spPr>
        <p:txBody>
          <a:bodyPr wrap="square" rtlCol="0">
            <a:spAutoFit/>
          </a:bodyPr>
          <a:lstStyle/>
          <a:p>
            <a:pPr marL="285750" indent="-285750">
              <a:buFont typeface="Arial" panose="020B0604020202020204" pitchFamily="34" charset="0"/>
              <a:buChar char="•"/>
            </a:pPr>
            <a:r>
              <a:rPr lang="de-AT" dirty="0">
                <a:solidFill>
                  <a:srgbClr val="000000"/>
                </a:solidFill>
                <a:latin typeface="Barlow" panose="00000500000000000000" pitchFamily="50" charset="0"/>
              </a:rPr>
              <a:t>Geburtenstarke Jahrgänge der Nachkriegszeit ist ein Phänomen, welches in vielen Staaten beobachtet wurde. </a:t>
            </a:r>
          </a:p>
        </p:txBody>
      </p:sp>
      <p:sp>
        <p:nvSpPr>
          <p:cNvPr id="4" name="Textfeld 3"/>
          <p:cNvSpPr txBox="1"/>
          <p:nvPr/>
        </p:nvSpPr>
        <p:spPr>
          <a:xfrm>
            <a:off x="975360" y="2074209"/>
            <a:ext cx="9269730" cy="646331"/>
          </a:xfrm>
          <a:prstGeom prst="rect">
            <a:avLst/>
          </a:prstGeom>
          <a:noFill/>
        </p:spPr>
        <p:txBody>
          <a:bodyPr wrap="square" rtlCol="0">
            <a:spAutoFit/>
          </a:bodyPr>
          <a:lstStyle/>
          <a:p>
            <a:pPr marL="285750" indent="-285750">
              <a:buFont typeface="Arial" panose="020B0604020202020204" pitchFamily="34" charset="0"/>
              <a:buChar char="•"/>
            </a:pPr>
            <a:r>
              <a:rPr lang="de-AT" dirty="0">
                <a:solidFill>
                  <a:srgbClr val="000000"/>
                </a:solidFill>
                <a:latin typeface="Barlow" panose="00000500000000000000" pitchFamily="50" charset="0"/>
              </a:rPr>
              <a:t>Kohorte der Geburtsjahrgänge 1955 bis 1969. Der geburtenstärkste Jahrgang wurde 1963 mit 24.752 Lebendgeborenen registriert.</a:t>
            </a:r>
          </a:p>
        </p:txBody>
      </p:sp>
      <p:sp>
        <p:nvSpPr>
          <p:cNvPr id="5" name="Textfeld 4"/>
          <p:cNvSpPr txBox="1"/>
          <p:nvPr/>
        </p:nvSpPr>
        <p:spPr>
          <a:xfrm>
            <a:off x="971546" y="2835990"/>
            <a:ext cx="9269730" cy="923330"/>
          </a:xfrm>
          <a:prstGeom prst="rect">
            <a:avLst/>
          </a:prstGeom>
          <a:noFill/>
        </p:spPr>
        <p:txBody>
          <a:bodyPr wrap="square" rtlCol="0">
            <a:spAutoFit/>
          </a:bodyPr>
          <a:lstStyle/>
          <a:p>
            <a:pPr marL="285750" indent="-285750">
              <a:buFont typeface="Arial" panose="020B0604020202020204" pitchFamily="34" charset="0"/>
              <a:buChar char="•"/>
            </a:pPr>
            <a:r>
              <a:rPr lang="de-AT" dirty="0">
                <a:solidFill>
                  <a:srgbClr val="000000"/>
                </a:solidFill>
                <a:latin typeface="Barlow" panose="00000500000000000000" pitchFamily="50" charset="0"/>
              </a:rPr>
              <a:t>Die Eltern der Babyboomer gehörten zu jener Generation, welche die traditionellen Ehe- und Familienideale vertraten und lebten. Die Kindheit der Babyboomer war somit von traditionellen Familienwerten geprägt.</a:t>
            </a:r>
          </a:p>
        </p:txBody>
      </p:sp>
      <p:sp>
        <p:nvSpPr>
          <p:cNvPr id="6" name="Textfeld 5"/>
          <p:cNvSpPr txBox="1"/>
          <p:nvPr/>
        </p:nvSpPr>
        <p:spPr>
          <a:xfrm>
            <a:off x="971541" y="3902792"/>
            <a:ext cx="9269730" cy="1200329"/>
          </a:xfrm>
          <a:prstGeom prst="rect">
            <a:avLst/>
          </a:prstGeom>
          <a:noFill/>
        </p:spPr>
        <p:txBody>
          <a:bodyPr wrap="square" rtlCol="0">
            <a:spAutoFit/>
          </a:bodyPr>
          <a:lstStyle/>
          <a:p>
            <a:pPr marL="285750" indent="-285750">
              <a:buFont typeface="Arial" panose="020B0604020202020204" pitchFamily="34" charset="0"/>
              <a:buChar char="•"/>
            </a:pPr>
            <a:r>
              <a:rPr lang="de-AT" dirty="0">
                <a:solidFill>
                  <a:srgbClr val="000000"/>
                </a:solidFill>
                <a:latin typeface="Barlow" panose="00000500000000000000" pitchFamily="50" charset="0"/>
              </a:rPr>
              <a:t>Während ihrer Sozialisation vollzog sich ein Wertewandel, veränderte sich die Stellung der Frau in der Gesellschaft, erlebten sie eine Bildungsexpansion und in weiterer Folge eine verschärfte  Konkurrenz um Arbeitsplätze. Babyboomer waren und sind ständige Veränderungen und Weiterentwicklungen der globalen Gesellschaft gewohnt.</a:t>
            </a:r>
          </a:p>
        </p:txBody>
      </p:sp>
    </p:spTree>
    <p:extLst>
      <p:ext uri="{BB962C8B-B14F-4D97-AF65-F5344CB8AC3E}">
        <p14:creationId xmlns:p14="http://schemas.microsoft.com/office/powerpoint/2010/main" val="3921738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r>
              <a:rPr lang="de-AT" cap="none" dirty="0"/>
              <a:t>Von welcher Bevölkerungsgruppe sprechen wir?</a:t>
            </a:r>
          </a:p>
        </p:txBody>
      </p:sp>
      <p:pic>
        <p:nvPicPr>
          <p:cNvPr id="8" name="Grafik 7"/>
          <p:cNvPicPr>
            <a:picLocks noChangeAspect="1"/>
          </p:cNvPicPr>
          <p:nvPr/>
        </p:nvPicPr>
        <p:blipFill>
          <a:blip r:embed="rId2"/>
          <a:stretch>
            <a:fillRect/>
          </a:stretch>
        </p:blipFill>
        <p:spPr>
          <a:xfrm>
            <a:off x="2924526" y="1490387"/>
            <a:ext cx="6281551" cy="4288115"/>
          </a:xfrm>
          <a:prstGeom prst="rect">
            <a:avLst/>
          </a:prstGeom>
        </p:spPr>
      </p:pic>
    </p:spTree>
    <p:extLst>
      <p:ext uri="{BB962C8B-B14F-4D97-AF65-F5344CB8AC3E}">
        <p14:creationId xmlns:p14="http://schemas.microsoft.com/office/powerpoint/2010/main" val="3266865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pPr algn="ctr"/>
            <a:r>
              <a:rPr lang="de-AT" cap="none" dirty="0"/>
              <a:t>Babyboomer im Zeitverlauf</a:t>
            </a:r>
          </a:p>
        </p:txBody>
      </p:sp>
      <p:pic>
        <p:nvPicPr>
          <p:cNvPr id="3" name="Grafik 2"/>
          <p:cNvPicPr>
            <a:picLocks noChangeAspect="1"/>
          </p:cNvPicPr>
          <p:nvPr/>
        </p:nvPicPr>
        <p:blipFill>
          <a:blip r:embed="rId2"/>
          <a:stretch>
            <a:fillRect/>
          </a:stretch>
        </p:blipFill>
        <p:spPr>
          <a:xfrm>
            <a:off x="416781" y="1150442"/>
            <a:ext cx="11602287" cy="2345143"/>
          </a:xfrm>
          <a:prstGeom prst="rect">
            <a:avLst/>
          </a:prstGeom>
        </p:spPr>
      </p:pic>
      <p:pic>
        <p:nvPicPr>
          <p:cNvPr id="4" name="Grafik 3"/>
          <p:cNvPicPr>
            <a:picLocks noChangeAspect="1"/>
          </p:cNvPicPr>
          <p:nvPr/>
        </p:nvPicPr>
        <p:blipFill>
          <a:blip r:embed="rId3"/>
          <a:stretch>
            <a:fillRect/>
          </a:stretch>
        </p:blipFill>
        <p:spPr>
          <a:xfrm>
            <a:off x="1566288" y="3698493"/>
            <a:ext cx="9285858" cy="2334857"/>
          </a:xfrm>
          <a:prstGeom prst="rect">
            <a:avLst/>
          </a:prstGeom>
        </p:spPr>
      </p:pic>
      <p:pic>
        <p:nvPicPr>
          <p:cNvPr id="8" name="Grafik 7">
            <a:extLst>
              <a:ext uri="{FF2B5EF4-FFF2-40B4-BE49-F238E27FC236}">
                <a16:creationId xmlns:a16="http://schemas.microsoft.com/office/drawing/2014/main" xmlns="" id="{9058D73D-DADF-44B4-8E4C-1EA2308CE8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5374" y="3625095"/>
            <a:ext cx="1173494" cy="412501"/>
          </a:xfrm>
          <a:prstGeom prst="rect">
            <a:avLst/>
          </a:prstGeom>
        </p:spPr>
      </p:pic>
    </p:spTree>
    <p:extLst>
      <p:ext uri="{BB962C8B-B14F-4D97-AF65-F5344CB8AC3E}">
        <p14:creationId xmlns:p14="http://schemas.microsoft.com/office/powerpoint/2010/main" val="2267670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pPr algn="ctr"/>
            <a:r>
              <a:rPr lang="de-AT" cap="none" dirty="0"/>
              <a:t>Ausdehnung der Ruhestandsphase</a:t>
            </a:r>
          </a:p>
        </p:txBody>
      </p:sp>
      <p:pic>
        <p:nvPicPr>
          <p:cNvPr id="9" name="Grafik 8"/>
          <p:cNvPicPr>
            <a:picLocks noChangeAspect="1"/>
          </p:cNvPicPr>
          <p:nvPr/>
        </p:nvPicPr>
        <p:blipFill>
          <a:blip r:embed="rId2"/>
          <a:stretch>
            <a:fillRect/>
          </a:stretch>
        </p:blipFill>
        <p:spPr>
          <a:xfrm>
            <a:off x="2665439" y="1479855"/>
            <a:ext cx="6799725" cy="4093200"/>
          </a:xfrm>
          <a:prstGeom prst="rect">
            <a:avLst/>
          </a:prstGeom>
        </p:spPr>
      </p:pic>
    </p:spTree>
    <p:extLst>
      <p:ext uri="{BB962C8B-B14F-4D97-AF65-F5344CB8AC3E}">
        <p14:creationId xmlns:p14="http://schemas.microsoft.com/office/powerpoint/2010/main" val="3731234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a:xfrm>
            <a:off x="828484" y="412149"/>
            <a:ext cx="10473637" cy="970881"/>
          </a:xfrm>
        </p:spPr>
        <p:txBody>
          <a:bodyPr>
            <a:noAutofit/>
          </a:bodyPr>
          <a:lstStyle/>
          <a:p>
            <a:pPr algn="ctr"/>
            <a:r>
              <a:rPr lang="de-AT" cap="none" dirty="0"/>
              <a:t>Babyboomer passen sich </a:t>
            </a:r>
            <a:br>
              <a:rPr lang="de-AT" cap="none" dirty="0"/>
            </a:br>
            <a:r>
              <a:rPr lang="de-AT" cap="none" dirty="0"/>
              <a:t>den Qualifikationsanforderungen an</a:t>
            </a:r>
          </a:p>
        </p:txBody>
      </p:sp>
      <p:pic>
        <p:nvPicPr>
          <p:cNvPr id="4" name="Grafik 3"/>
          <p:cNvPicPr>
            <a:picLocks noChangeAspect="1"/>
          </p:cNvPicPr>
          <p:nvPr/>
        </p:nvPicPr>
        <p:blipFill>
          <a:blip r:embed="rId2"/>
          <a:stretch>
            <a:fillRect/>
          </a:stretch>
        </p:blipFill>
        <p:spPr>
          <a:xfrm>
            <a:off x="2665439" y="1790070"/>
            <a:ext cx="6799725" cy="4093200"/>
          </a:xfrm>
          <a:prstGeom prst="rect">
            <a:avLst/>
          </a:prstGeom>
        </p:spPr>
      </p:pic>
    </p:spTree>
    <p:extLst>
      <p:ext uri="{BB962C8B-B14F-4D97-AF65-F5344CB8AC3E}">
        <p14:creationId xmlns:p14="http://schemas.microsoft.com/office/powerpoint/2010/main" val="137533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pPr algn="ctr"/>
            <a:r>
              <a:rPr lang="de-AT" cap="none" dirty="0"/>
              <a:t>Babyboomer treten sukzessiv in den Ruhestand über</a:t>
            </a:r>
          </a:p>
        </p:txBody>
      </p:sp>
      <p:pic>
        <p:nvPicPr>
          <p:cNvPr id="2" name="Grafik 1"/>
          <p:cNvPicPr>
            <a:picLocks noChangeAspect="1"/>
          </p:cNvPicPr>
          <p:nvPr/>
        </p:nvPicPr>
        <p:blipFill>
          <a:blip r:embed="rId2"/>
          <a:stretch>
            <a:fillRect/>
          </a:stretch>
        </p:blipFill>
        <p:spPr>
          <a:xfrm>
            <a:off x="2858033" y="1284426"/>
            <a:ext cx="6799725" cy="4503600"/>
          </a:xfrm>
          <a:prstGeom prst="rect">
            <a:avLst/>
          </a:prstGeom>
        </p:spPr>
      </p:pic>
    </p:spTree>
    <p:extLst>
      <p:ext uri="{BB962C8B-B14F-4D97-AF65-F5344CB8AC3E}">
        <p14:creationId xmlns:p14="http://schemas.microsoft.com/office/powerpoint/2010/main" val="169170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a:xfrm>
            <a:off x="792625" y="819086"/>
            <a:ext cx="10473637" cy="608783"/>
          </a:xfrm>
        </p:spPr>
        <p:txBody>
          <a:bodyPr/>
          <a:lstStyle/>
          <a:p>
            <a:pPr algn="ctr"/>
            <a:r>
              <a:rPr lang="de-AT" cap="none" dirty="0"/>
              <a:t>FAZIT</a:t>
            </a:r>
          </a:p>
        </p:txBody>
      </p:sp>
      <p:sp>
        <p:nvSpPr>
          <p:cNvPr id="2" name="Textfeld 1"/>
          <p:cNvSpPr txBox="1"/>
          <p:nvPr/>
        </p:nvSpPr>
        <p:spPr>
          <a:xfrm>
            <a:off x="953621" y="1867797"/>
            <a:ext cx="9269730" cy="646331"/>
          </a:xfrm>
          <a:prstGeom prst="rect">
            <a:avLst/>
          </a:prstGeom>
          <a:noFill/>
        </p:spPr>
        <p:txBody>
          <a:bodyPr wrap="square" rtlCol="0">
            <a:spAutoFit/>
          </a:bodyPr>
          <a:lstStyle/>
          <a:p>
            <a:pPr marL="285750" indent="-285750">
              <a:buFont typeface="Arial" panose="020B0604020202020204" pitchFamily="34" charset="0"/>
              <a:buChar char="•"/>
            </a:pPr>
            <a:r>
              <a:rPr lang="de-AT" dirty="0">
                <a:solidFill>
                  <a:srgbClr val="000000"/>
                </a:solidFill>
                <a:latin typeface="Barlow" panose="00000500000000000000" pitchFamily="50" charset="0"/>
              </a:rPr>
              <a:t>Die Babyboomer stehen derzeit an der Schnittstelle vom aktiven Erwerbsleben zum Übertritt in den Ruhestand.</a:t>
            </a:r>
          </a:p>
        </p:txBody>
      </p:sp>
      <p:sp>
        <p:nvSpPr>
          <p:cNvPr id="4" name="Textfeld 3"/>
          <p:cNvSpPr txBox="1"/>
          <p:nvPr/>
        </p:nvSpPr>
        <p:spPr>
          <a:xfrm>
            <a:off x="957431" y="2591697"/>
            <a:ext cx="9269730" cy="646331"/>
          </a:xfrm>
          <a:prstGeom prst="rect">
            <a:avLst/>
          </a:prstGeom>
          <a:noFill/>
        </p:spPr>
        <p:txBody>
          <a:bodyPr wrap="square" rtlCol="0">
            <a:spAutoFit/>
          </a:bodyPr>
          <a:lstStyle/>
          <a:p>
            <a:pPr marL="285750" indent="-285750">
              <a:buFont typeface="Arial" panose="020B0604020202020204" pitchFamily="34" charset="0"/>
              <a:buChar char="•"/>
            </a:pPr>
            <a:r>
              <a:rPr lang="de-AT" dirty="0">
                <a:solidFill>
                  <a:srgbClr val="000000"/>
                </a:solidFill>
                <a:latin typeface="Barlow" panose="00000500000000000000" pitchFamily="50" charset="0"/>
              </a:rPr>
              <a:t>Die Babyboomer stellen hinsichtlich ihres erworbenen Bildungsabschlusses und des Erwerbsstatus eine heterogene Bevölkerungsgruppe dar.</a:t>
            </a:r>
          </a:p>
        </p:txBody>
      </p:sp>
      <p:sp>
        <p:nvSpPr>
          <p:cNvPr id="5" name="Textfeld 4"/>
          <p:cNvSpPr txBox="1"/>
          <p:nvPr/>
        </p:nvSpPr>
        <p:spPr>
          <a:xfrm>
            <a:off x="953621" y="3315597"/>
            <a:ext cx="9269730" cy="923330"/>
          </a:xfrm>
          <a:prstGeom prst="rect">
            <a:avLst/>
          </a:prstGeom>
          <a:noFill/>
        </p:spPr>
        <p:txBody>
          <a:bodyPr wrap="square" rtlCol="0">
            <a:spAutoFit/>
          </a:bodyPr>
          <a:lstStyle/>
          <a:p>
            <a:pPr marL="285750" indent="-285750">
              <a:buFont typeface="Arial" panose="020B0604020202020204" pitchFamily="34" charset="0"/>
              <a:buChar char="•"/>
            </a:pPr>
            <a:r>
              <a:rPr lang="de-AT" dirty="0">
                <a:solidFill>
                  <a:srgbClr val="000000"/>
                </a:solidFill>
                <a:latin typeface="Barlow" panose="00000500000000000000" pitchFamily="50" charset="0"/>
              </a:rPr>
              <a:t>Damit ergeben sich einerseits unterschiedliche Ausgangssituationen den neuen Lebensabschnitt zu gestalten, andererseits aber Chancen, Erfahrungen in neue Aufgaben einzubringen und das soziale Miteinander zu bereichern.</a:t>
            </a:r>
          </a:p>
        </p:txBody>
      </p:sp>
    </p:spTree>
    <p:extLst>
      <p:ext uri="{BB962C8B-B14F-4D97-AF65-F5344CB8AC3E}">
        <p14:creationId xmlns:p14="http://schemas.microsoft.com/office/powerpoint/2010/main" val="2676989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FCF29E5-9B62-45CD-813D-26E9B866EDEA}"/>
              </a:ext>
            </a:extLst>
          </p:cNvPr>
          <p:cNvSpPr>
            <a:spLocks noGrp="1"/>
          </p:cNvSpPr>
          <p:nvPr>
            <p:ph type="title"/>
          </p:nvPr>
        </p:nvSpPr>
        <p:spPr>
          <a:solidFill>
            <a:srgbClr val="F17900"/>
          </a:solidFill>
        </p:spPr>
        <p:txBody>
          <a:bodyPr/>
          <a:lstStyle/>
          <a:p>
            <a:r>
              <a:rPr lang="de-AT" dirty="0"/>
              <a:t>Impulsvortrag</a:t>
            </a:r>
          </a:p>
        </p:txBody>
      </p:sp>
      <p:sp>
        <p:nvSpPr>
          <p:cNvPr id="3" name="Inhaltsplatzhalter 2">
            <a:extLst>
              <a:ext uri="{FF2B5EF4-FFF2-40B4-BE49-F238E27FC236}">
                <a16:creationId xmlns:a16="http://schemas.microsoft.com/office/drawing/2014/main" xmlns="" id="{6A716E13-6210-4D44-956F-F9E9E724D805}"/>
              </a:ext>
            </a:extLst>
          </p:cNvPr>
          <p:cNvSpPr>
            <a:spLocks noGrp="1"/>
          </p:cNvSpPr>
          <p:nvPr>
            <p:ph idx="1"/>
          </p:nvPr>
        </p:nvSpPr>
        <p:spPr>
          <a:xfrm>
            <a:off x="829322" y="4600462"/>
            <a:ext cx="7878956" cy="1038688"/>
          </a:xfrm>
        </p:spPr>
        <p:txBody>
          <a:bodyPr/>
          <a:lstStyle/>
          <a:p>
            <a:r>
              <a:rPr lang="de-AT" dirty="0"/>
              <a:t>Dagmar Fetz-</a:t>
            </a:r>
            <a:r>
              <a:rPr lang="de-AT" dirty="0" err="1"/>
              <a:t>Lugmayr</a:t>
            </a:r>
            <a:r>
              <a:rPr lang="de-AT" dirty="0"/>
              <a:t> | Statistik Oberösterreich</a:t>
            </a:r>
          </a:p>
        </p:txBody>
      </p:sp>
      <p:sp>
        <p:nvSpPr>
          <p:cNvPr id="4" name="Inhaltsplatzhalter 3">
            <a:extLst>
              <a:ext uri="{FF2B5EF4-FFF2-40B4-BE49-F238E27FC236}">
                <a16:creationId xmlns:a16="http://schemas.microsoft.com/office/drawing/2014/main" xmlns="" id="{3F7753CE-EDD9-47F6-975E-05B2CA7D586E}"/>
              </a:ext>
            </a:extLst>
          </p:cNvPr>
          <p:cNvSpPr>
            <a:spLocks noGrp="1"/>
          </p:cNvSpPr>
          <p:nvPr>
            <p:ph idx="10"/>
          </p:nvPr>
        </p:nvSpPr>
        <p:spPr>
          <a:xfrm>
            <a:off x="829322" y="3886869"/>
            <a:ext cx="10179337" cy="498282"/>
          </a:xfrm>
        </p:spPr>
        <p:txBody>
          <a:bodyPr>
            <a:noAutofit/>
          </a:bodyPr>
          <a:lstStyle/>
          <a:p>
            <a:r>
              <a:rPr lang="de-AT" b="1" dirty="0">
                <a:uFill>
                  <a:solidFill>
                    <a:srgbClr val="F17900"/>
                  </a:solidFill>
                </a:uFill>
              </a:rPr>
              <a:t>Eingebunden sein – </a:t>
            </a:r>
            <a:r>
              <a:rPr lang="de-AT" b="1" dirty="0" err="1">
                <a:uFill>
                  <a:solidFill>
                    <a:srgbClr val="F17900"/>
                  </a:solidFill>
                </a:uFill>
              </a:rPr>
              <a:t>chancen</a:t>
            </a:r>
            <a:r>
              <a:rPr lang="de-AT" b="1" dirty="0">
                <a:uFill>
                  <a:solidFill>
                    <a:srgbClr val="F17900"/>
                  </a:solidFill>
                </a:uFill>
              </a:rPr>
              <a:t> und HERAUSFORDERUNGEN </a:t>
            </a:r>
          </a:p>
        </p:txBody>
      </p:sp>
    </p:spTree>
    <p:extLst>
      <p:ext uri="{BB962C8B-B14F-4D97-AF65-F5344CB8AC3E}">
        <p14:creationId xmlns:p14="http://schemas.microsoft.com/office/powerpoint/2010/main" val="3714317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normAutofit fontScale="90000"/>
          </a:bodyPr>
          <a:lstStyle/>
          <a:p>
            <a:r>
              <a:rPr lang="de-AT" cap="none" dirty="0"/>
              <a:t>Welche Chancen und Herausforderungen zeichnen sich ab?</a:t>
            </a:r>
          </a:p>
        </p:txBody>
      </p:sp>
      <p:sp>
        <p:nvSpPr>
          <p:cNvPr id="3" name="Textfeld 2"/>
          <p:cNvSpPr txBox="1"/>
          <p:nvPr/>
        </p:nvSpPr>
        <p:spPr>
          <a:xfrm>
            <a:off x="971550" y="1303020"/>
            <a:ext cx="9269730" cy="369332"/>
          </a:xfrm>
          <a:prstGeom prst="rect">
            <a:avLst/>
          </a:prstGeom>
          <a:noFill/>
        </p:spPr>
        <p:txBody>
          <a:bodyPr wrap="square" rtlCol="0">
            <a:spAutoFit/>
          </a:bodyPr>
          <a:lstStyle/>
          <a:p>
            <a:pPr marL="285750" indent="-285750">
              <a:buFont typeface="Arial" panose="020B0604020202020204" pitchFamily="34" charset="0"/>
              <a:buChar char="•"/>
            </a:pPr>
            <a:r>
              <a:rPr lang="de-AT" dirty="0">
                <a:solidFill>
                  <a:srgbClr val="000000"/>
                </a:solidFill>
                <a:latin typeface="Barlow" panose="00000500000000000000" pitchFamily="50" charset="0"/>
              </a:rPr>
              <a:t>Babyboomer als Teil des gesellschaftlichen Wandels</a:t>
            </a:r>
          </a:p>
        </p:txBody>
      </p:sp>
      <p:sp>
        <p:nvSpPr>
          <p:cNvPr id="4" name="Textfeld 3"/>
          <p:cNvSpPr txBox="1"/>
          <p:nvPr/>
        </p:nvSpPr>
        <p:spPr>
          <a:xfrm>
            <a:off x="971541" y="2035711"/>
            <a:ext cx="9269730" cy="646331"/>
          </a:xfrm>
          <a:prstGeom prst="rect">
            <a:avLst/>
          </a:prstGeom>
          <a:noFill/>
        </p:spPr>
        <p:txBody>
          <a:bodyPr wrap="square" rtlCol="0">
            <a:spAutoFit/>
          </a:bodyPr>
          <a:lstStyle/>
          <a:p>
            <a:pPr marL="285750" indent="-285750">
              <a:buFont typeface="Arial" panose="020B0604020202020204" pitchFamily="34" charset="0"/>
              <a:buChar char="•"/>
            </a:pPr>
            <a:r>
              <a:rPr lang="de-AT" dirty="0">
                <a:solidFill>
                  <a:srgbClr val="000000"/>
                </a:solidFill>
                <a:latin typeface="Barlow" panose="00000500000000000000" pitchFamily="50" charset="0"/>
              </a:rPr>
              <a:t>Der Übergang vom Erwerbsleben in den Ruhestand wirft die Frage auf, wie das "Eingebunden-sein" in die Gesellschaft weiterhin bestmöglich gelingt.</a:t>
            </a:r>
          </a:p>
        </p:txBody>
      </p:sp>
      <p:sp>
        <p:nvSpPr>
          <p:cNvPr id="5" name="Textfeld 4"/>
          <p:cNvSpPr txBox="1"/>
          <p:nvPr/>
        </p:nvSpPr>
        <p:spPr>
          <a:xfrm>
            <a:off x="971541" y="4046182"/>
            <a:ext cx="9269730" cy="646331"/>
          </a:xfrm>
          <a:prstGeom prst="rect">
            <a:avLst/>
          </a:prstGeom>
          <a:noFill/>
        </p:spPr>
        <p:txBody>
          <a:bodyPr wrap="square" rtlCol="0">
            <a:spAutoFit/>
          </a:bodyPr>
          <a:lstStyle/>
          <a:p>
            <a:pPr marL="285750" indent="-285750">
              <a:buFont typeface="Arial" panose="020B0604020202020204" pitchFamily="34" charset="0"/>
              <a:buChar char="•"/>
            </a:pPr>
            <a:r>
              <a:rPr lang="de-AT" dirty="0">
                <a:solidFill>
                  <a:srgbClr val="000000"/>
                </a:solidFill>
                <a:latin typeface="Barlow" panose="00000500000000000000" pitchFamily="50" charset="0"/>
              </a:rPr>
              <a:t>Höhere Bildung, bessere Gesundheit und steigende fernere Lebenserwartung gibt neue Perspektiven auch abseits des aktiven Erwerbslebens.</a:t>
            </a:r>
          </a:p>
        </p:txBody>
      </p:sp>
      <p:sp>
        <p:nvSpPr>
          <p:cNvPr id="8" name="Textfeld 7"/>
          <p:cNvSpPr txBox="1"/>
          <p:nvPr/>
        </p:nvSpPr>
        <p:spPr>
          <a:xfrm>
            <a:off x="971541" y="3045401"/>
            <a:ext cx="9269730" cy="646331"/>
          </a:xfrm>
          <a:prstGeom prst="rect">
            <a:avLst/>
          </a:prstGeom>
          <a:noFill/>
        </p:spPr>
        <p:txBody>
          <a:bodyPr wrap="square" rtlCol="0">
            <a:spAutoFit/>
          </a:bodyPr>
          <a:lstStyle/>
          <a:p>
            <a:pPr marL="285750" indent="-285750">
              <a:buFont typeface="Arial" panose="020B0604020202020204" pitchFamily="34" charset="0"/>
              <a:buChar char="•"/>
            </a:pPr>
            <a:r>
              <a:rPr lang="de-AT" dirty="0">
                <a:solidFill>
                  <a:srgbClr val="000000"/>
                </a:solidFill>
                <a:latin typeface="Barlow" panose="00000500000000000000" pitchFamily="50" charset="0"/>
              </a:rPr>
              <a:t>"Eingebunden sein" ist vielschichtig: vom Wohnumfeld, über die Möglichkeiten durch Bildung, Gesundheit und gesellschaftliche Teilhabe.</a:t>
            </a:r>
          </a:p>
        </p:txBody>
      </p:sp>
    </p:spTree>
    <p:extLst>
      <p:ext uri="{BB962C8B-B14F-4D97-AF65-F5344CB8AC3E}">
        <p14:creationId xmlns:p14="http://schemas.microsoft.com/office/powerpoint/2010/main" val="38675907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AEE4F50D-4417-0044-B46F-6AD580FD0897}"/>
              </a:ext>
            </a:extLst>
          </p:cNvPr>
          <p:cNvSpPr>
            <a:spLocks noGrp="1"/>
          </p:cNvSpPr>
          <p:nvPr>
            <p:ph type="ctrTitle"/>
          </p:nvPr>
        </p:nvSpPr>
        <p:spPr/>
        <p:txBody>
          <a:bodyPr/>
          <a:lstStyle/>
          <a:p>
            <a:r>
              <a:rPr lang="de-DE" dirty="0">
                <a:uFill>
                  <a:solidFill>
                    <a:srgbClr val="FFC000"/>
                  </a:solidFill>
                </a:uFill>
              </a:rPr>
              <a:t>Eingebunden sein</a:t>
            </a:r>
          </a:p>
        </p:txBody>
      </p:sp>
      <p:grpSp>
        <p:nvGrpSpPr>
          <p:cNvPr id="11" name="Gruppieren 10"/>
          <p:cNvGrpSpPr/>
          <p:nvPr/>
        </p:nvGrpSpPr>
        <p:grpSpPr>
          <a:xfrm>
            <a:off x="1300931" y="2532118"/>
            <a:ext cx="10343436" cy="2293732"/>
            <a:chOff x="1273720" y="2298693"/>
            <a:chExt cx="10343436" cy="2293732"/>
          </a:xfrm>
        </p:grpSpPr>
        <p:sp>
          <p:nvSpPr>
            <p:cNvPr id="6" name="Textfeld 5"/>
            <p:cNvSpPr txBox="1"/>
            <p:nvPr/>
          </p:nvSpPr>
          <p:spPr>
            <a:xfrm>
              <a:off x="1273720" y="2453456"/>
              <a:ext cx="1927411" cy="923330"/>
            </a:xfrm>
            <a:prstGeom prst="rect">
              <a:avLst/>
            </a:prstGeom>
            <a:noFill/>
          </p:spPr>
          <p:txBody>
            <a:bodyPr wrap="square" rtlCol="0">
              <a:spAutoFit/>
            </a:bodyPr>
            <a:lstStyle/>
            <a:p>
              <a:r>
                <a:rPr lang="de-AT" dirty="0">
                  <a:solidFill>
                    <a:schemeClr val="accent6">
                      <a:lumMod val="50000"/>
                    </a:schemeClr>
                  </a:solidFill>
                  <a:latin typeface="Barlow" panose="00000500000000000000" pitchFamily="50" charset="0"/>
                </a:rPr>
                <a:t>Wohnformen</a:t>
              </a:r>
            </a:p>
            <a:p>
              <a:endParaRPr lang="de-AT" dirty="0">
                <a:solidFill>
                  <a:schemeClr val="accent6">
                    <a:lumMod val="50000"/>
                  </a:schemeClr>
                </a:solidFill>
                <a:latin typeface="Barlow" panose="00000500000000000000" pitchFamily="50" charset="0"/>
              </a:endParaRPr>
            </a:p>
            <a:p>
              <a:endParaRPr lang="de-AT" dirty="0">
                <a:solidFill>
                  <a:schemeClr val="accent6">
                    <a:lumMod val="50000"/>
                  </a:schemeClr>
                </a:solidFill>
                <a:latin typeface="Barlow" panose="00000500000000000000" pitchFamily="50" charset="0"/>
              </a:endParaRPr>
            </a:p>
          </p:txBody>
        </p:sp>
        <p:sp>
          <p:nvSpPr>
            <p:cNvPr id="7" name="Textfeld 6"/>
            <p:cNvSpPr txBox="1"/>
            <p:nvPr/>
          </p:nvSpPr>
          <p:spPr>
            <a:xfrm>
              <a:off x="7680558" y="3454931"/>
              <a:ext cx="1927411" cy="923330"/>
            </a:xfrm>
            <a:prstGeom prst="rect">
              <a:avLst/>
            </a:prstGeom>
            <a:noFill/>
          </p:spPr>
          <p:txBody>
            <a:bodyPr wrap="square" rtlCol="0">
              <a:spAutoFit/>
            </a:bodyPr>
            <a:lstStyle/>
            <a:p>
              <a:pPr algn="ctr"/>
              <a:r>
                <a:rPr lang="de-AT" dirty="0">
                  <a:solidFill>
                    <a:schemeClr val="accent6">
                      <a:lumMod val="50000"/>
                    </a:schemeClr>
                  </a:solidFill>
                  <a:latin typeface="Barlow" panose="00000500000000000000" pitchFamily="50" charset="0"/>
                </a:rPr>
                <a:t>gesellschaftliche Teilhabe</a:t>
              </a:r>
            </a:p>
            <a:p>
              <a:endParaRPr lang="de-AT" dirty="0">
                <a:solidFill>
                  <a:schemeClr val="accent6">
                    <a:lumMod val="50000"/>
                  </a:schemeClr>
                </a:solidFill>
                <a:latin typeface="Barlow" panose="00000500000000000000" pitchFamily="50" charset="0"/>
              </a:endParaRPr>
            </a:p>
          </p:txBody>
        </p:sp>
        <p:sp>
          <p:nvSpPr>
            <p:cNvPr id="8" name="Textfeld 7"/>
            <p:cNvSpPr txBox="1"/>
            <p:nvPr/>
          </p:nvSpPr>
          <p:spPr>
            <a:xfrm>
              <a:off x="3234797" y="3376786"/>
              <a:ext cx="1927411" cy="646331"/>
            </a:xfrm>
            <a:prstGeom prst="rect">
              <a:avLst/>
            </a:prstGeom>
            <a:noFill/>
          </p:spPr>
          <p:txBody>
            <a:bodyPr wrap="square" rtlCol="0">
              <a:spAutoFit/>
            </a:bodyPr>
            <a:lstStyle/>
            <a:p>
              <a:pPr algn="ctr"/>
              <a:r>
                <a:rPr lang="de-AT" dirty="0">
                  <a:solidFill>
                    <a:schemeClr val="accent6">
                      <a:lumMod val="50000"/>
                    </a:schemeClr>
                  </a:solidFill>
                  <a:latin typeface="Barlow" panose="00000500000000000000" pitchFamily="50" charset="0"/>
                </a:rPr>
                <a:t>Bildung</a:t>
              </a:r>
            </a:p>
            <a:p>
              <a:endParaRPr lang="de-AT" dirty="0">
                <a:solidFill>
                  <a:schemeClr val="accent6">
                    <a:lumMod val="50000"/>
                  </a:schemeClr>
                </a:solidFill>
                <a:latin typeface="Barlow" panose="00000500000000000000" pitchFamily="50" charset="0"/>
              </a:endParaRPr>
            </a:p>
          </p:txBody>
        </p:sp>
        <p:sp>
          <p:nvSpPr>
            <p:cNvPr id="9" name="Textfeld 8"/>
            <p:cNvSpPr txBox="1"/>
            <p:nvPr/>
          </p:nvSpPr>
          <p:spPr>
            <a:xfrm>
              <a:off x="5826198" y="3946094"/>
              <a:ext cx="1927411" cy="646331"/>
            </a:xfrm>
            <a:prstGeom prst="rect">
              <a:avLst/>
            </a:prstGeom>
            <a:noFill/>
          </p:spPr>
          <p:txBody>
            <a:bodyPr wrap="square" rtlCol="0">
              <a:spAutoFit/>
            </a:bodyPr>
            <a:lstStyle/>
            <a:p>
              <a:r>
                <a:rPr lang="de-AT" dirty="0">
                  <a:solidFill>
                    <a:schemeClr val="accent6">
                      <a:lumMod val="50000"/>
                    </a:schemeClr>
                  </a:solidFill>
                  <a:latin typeface="Barlow" panose="00000500000000000000" pitchFamily="50" charset="0"/>
                </a:rPr>
                <a:t>Gesundheit</a:t>
              </a:r>
            </a:p>
            <a:p>
              <a:endParaRPr lang="de-AT" dirty="0">
                <a:solidFill>
                  <a:schemeClr val="accent6">
                    <a:lumMod val="50000"/>
                  </a:schemeClr>
                </a:solidFill>
                <a:latin typeface="Barlow" panose="00000500000000000000" pitchFamily="50" charset="0"/>
              </a:endParaRPr>
            </a:p>
          </p:txBody>
        </p:sp>
        <p:sp>
          <p:nvSpPr>
            <p:cNvPr id="10" name="Textfeld 9"/>
            <p:cNvSpPr txBox="1"/>
            <p:nvPr/>
          </p:nvSpPr>
          <p:spPr>
            <a:xfrm>
              <a:off x="9689745" y="2298693"/>
              <a:ext cx="1927411" cy="646331"/>
            </a:xfrm>
            <a:prstGeom prst="rect">
              <a:avLst/>
            </a:prstGeom>
            <a:noFill/>
          </p:spPr>
          <p:txBody>
            <a:bodyPr wrap="square" rtlCol="0">
              <a:spAutoFit/>
            </a:bodyPr>
            <a:lstStyle/>
            <a:p>
              <a:r>
                <a:rPr lang="de-AT" dirty="0">
                  <a:solidFill>
                    <a:schemeClr val="accent6">
                      <a:lumMod val="50000"/>
                    </a:schemeClr>
                  </a:solidFill>
                  <a:latin typeface="Barlow" panose="00000500000000000000" pitchFamily="50" charset="0"/>
                </a:rPr>
                <a:t>Vernetzung</a:t>
              </a:r>
            </a:p>
            <a:p>
              <a:endParaRPr lang="de-AT" dirty="0">
                <a:solidFill>
                  <a:schemeClr val="accent6">
                    <a:lumMod val="50000"/>
                  </a:schemeClr>
                </a:solidFill>
                <a:latin typeface="Barlow" panose="00000500000000000000" pitchFamily="50" charset="0"/>
              </a:endParaRPr>
            </a:p>
          </p:txBody>
        </p:sp>
      </p:grpSp>
      <p:sp>
        <p:nvSpPr>
          <p:cNvPr id="12" name="Pfeil nach unten 11"/>
          <p:cNvSpPr/>
          <p:nvPr/>
        </p:nvSpPr>
        <p:spPr>
          <a:xfrm rot="3520589">
            <a:off x="4225130" y="350241"/>
            <a:ext cx="367553" cy="3014709"/>
          </a:xfrm>
          <a:prstGeom prst="downArrow">
            <a:avLst>
              <a:gd name="adj1" fmla="val 50000"/>
              <a:gd name="adj2" fmla="val 234032"/>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AT"/>
          </a:p>
        </p:txBody>
      </p:sp>
      <p:sp>
        <p:nvSpPr>
          <p:cNvPr id="13" name="Pfeil nach unten 12"/>
          <p:cNvSpPr/>
          <p:nvPr/>
        </p:nvSpPr>
        <p:spPr>
          <a:xfrm rot="2210103">
            <a:off x="5088053" y="1155310"/>
            <a:ext cx="367553" cy="2530823"/>
          </a:xfrm>
          <a:prstGeom prst="downArrow">
            <a:avLst>
              <a:gd name="adj1" fmla="val 50000"/>
              <a:gd name="adj2" fmla="val 234032"/>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AT"/>
          </a:p>
        </p:txBody>
      </p:sp>
      <p:sp>
        <p:nvSpPr>
          <p:cNvPr id="14" name="Pfeil nach unten 13"/>
          <p:cNvSpPr/>
          <p:nvPr/>
        </p:nvSpPr>
        <p:spPr>
          <a:xfrm>
            <a:off x="6293521" y="1532802"/>
            <a:ext cx="367553" cy="2530823"/>
          </a:xfrm>
          <a:prstGeom prst="downArrow">
            <a:avLst>
              <a:gd name="adj1" fmla="val 50000"/>
              <a:gd name="adj2" fmla="val 234032"/>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AT"/>
          </a:p>
        </p:txBody>
      </p:sp>
      <p:sp>
        <p:nvSpPr>
          <p:cNvPr id="15" name="Pfeil nach unten 14"/>
          <p:cNvSpPr/>
          <p:nvPr/>
        </p:nvSpPr>
        <p:spPr>
          <a:xfrm rot="19506366">
            <a:off x="7537939" y="1193510"/>
            <a:ext cx="367553" cy="2530823"/>
          </a:xfrm>
          <a:prstGeom prst="downArrow">
            <a:avLst>
              <a:gd name="adj1" fmla="val 50000"/>
              <a:gd name="adj2" fmla="val 234032"/>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AT"/>
          </a:p>
        </p:txBody>
      </p:sp>
      <p:sp>
        <p:nvSpPr>
          <p:cNvPr id="16" name="Pfeil nach unten 15"/>
          <p:cNvSpPr/>
          <p:nvPr/>
        </p:nvSpPr>
        <p:spPr>
          <a:xfrm rot="17887137">
            <a:off x="8245916" y="420720"/>
            <a:ext cx="367553" cy="2550277"/>
          </a:xfrm>
          <a:prstGeom prst="downArrow">
            <a:avLst>
              <a:gd name="adj1" fmla="val 56833"/>
              <a:gd name="adj2" fmla="val 228725"/>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AT"/>
          </a:p>
        </p:txBody>
      </p:sp>
      <p:pic>
        <p:nvPicPr>
          <p:cNvPr id="3" name="Grafik 2"/>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5587" t="-40551" r="26635" b="88632"/>
          <a:stretch/>
        </p:blipFill>
        <p:spPr>
          <a:xfrm>
            <a:off x="2901552" y="2122335"/>
            <a:ext cx="2274073" cy="2043486"/>
          </a:xfrm>
          <a:prstGeom prst="rect">
            <a:avLst/>
          </a:prstGeom>
        </p:spPr>
      </p:pic>
      <p:pic>
        <p:nvPicPr>
          <p:cNvPr id="4" name="Grafik 3"/>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25216" b="65153" l="24601" r="73389"/>
                    </a14:imgEffect>
                    <a14:imgEffect>
                      <a14:artisticPaintStrokes/>
                    </a14:imgEffect>
                    <a14:imgEffect>
                      <a14:saturation sat="400000"/>
                    </a14:imgEffect>
                  </a14:imgLayer>
                </a14:imgProps>
              </a:ext>
              <a:ext uri="{28A0092B-C50C-407E-A947-70E740481C1C}">
                <a14:useLocalDpi xmlns:a14="http://schemas.microsoft.com/office/drawing/2010/main" val="0"/>
              </a:ext>
            </a:extLst>
          </a:blip>
          <a:srcRect l="18502" t="20224" r="20512" b="29855"/>
          <a:stretch/>
        </p:blipFill>
        <p:spPr>
          <a:xfrm>
            <a:off x="2823189" y="3960342"/>
            <a:ext cx="2618471" cy="2070926"/>
          </a:xfrm>
          <a:prstGeom prst="rect">
            <a:avLst/>
          </a:prstGeom>
        </p:spPr>
      </p:pic>
      <p:pic>
        <p:nvPicPr>
          <p:cNvPr id="5" name="Grafik 4"/>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37693" b="81380" l="23881" r="70630"/>
                    </a14:imgEffect>
                    <a14:imgEffect>
                      <a14:artisticPaintStrokes/>
                    </a14:imgEffect>
                    <a14:imgEffect>
                      <a14:saturation sat="400000"/>
                    </a14:imgEffect>
                  </a14:imgLayer>
                </a14:imgProps>
              </a:ext>
              <a:ext uri="{28A0092B-C50C-407E-A947-70E740481C1C}">
                <a14:useLocalDpi xmlns:a14="http://schemas.microsoft.com/office/drawing/2010/main" val="0"/>
              </a:ext>
            </a:extLst>
          </a:blip>
          <a:srcRect l="18038" t="32232" r="23526" b="13159"/>
          <a:stretch/>
        </p:blipFill>
        <p:spPr>
          <a:xfrm rot="21387942">
            <a:off x="5455827" y="4363956"/>
            <a:ext cx="2359703" cy="2205199"/>
          </a:xfrm>
          <a:prstGeom prst="rect">
            <a:avLst/>
          </a:prstGeom>
        </p:spPr>
      </p:pic>
      <p:pic>
        <p:nvPicPr>
          <p:cNvPr id="17" name="Grafik 16"/>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21697" b="78364" l="16328" r="82132">
                        <a14:foregroundMark x1="40357" y1="26182" x2="40357" y2="26182"/>
                        <a14:foregroundMark x1="56377" y1="52182" x2="56377" y2="52182"/>
                      </a14:backgroundRemoval>
                    </a14:imgEffect>
                    <a14:imgEffect>
                      <a14:artisticPaintStrokes/>
                    </a14:imgEffect>
                    <a14:imgEffect>
                      <a14:saturation sat="400000"/>
                    </a14:imgEffect>
                  </a14:imgLayer>
                </a14:imgProps>
              </a:ext>
              <a:ext uri="{28A0092B-C50C-407E-A947-70E740481C1C}">
                <a14:useLocalDpi xmlns:a14="http://schemas.microsoft.com/office/drawing/2010/main" val="0"/>
              </a:ext>
            </a:extLst>
          </a:blip>
          <a:srcRect l="11865" t="17275" r="13787" b="16986"/>
          <a:stretch/>
        </p:blipFill>
        <p:spPr>
          <a:xfrm>
            <a:off x="868367" y="2969036"/>
            <a:ext cx="2354459" cy="2115655"/>
          </a:xfrm>
          <a:prstGeom prst="rect">
            <a:avLst/>
          </a:prstGeom>
        </p:spPr>
      </p:pic>
      <p:pic>
        <p:nvPicPr>
          <p:cNvPr id="18" name="Grafik 17"/>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17818" b="79896" l="21608" r="88429">
                        <a14:foregroundMark x1="43076" y1="24104" x2="43076" y2="24104"/>
                        <a14:foregroundMark x1="55530" y1="25506" x2="55530" y2="25506"/>
                        <a14:foregroundMark x1="66822" y1="40000" x2="66822" y2="40000"/>
                        <a14:foregroundMark x1="57714" y1="47169" x2="57714" y2="47169"/>
                        <a14:foregroundMark x1="67565" y1="64364" x2="67565" y2="64364"/>
                        <a14:foregroundMark x1="76069" y1="69818" x2="76069" y2="69818"/>
                        <a14:foregroundMark x1="85734" y1="64000" x2="85734" y2="64000"/>
                        <a14:foregroundMark x1="84340" y1="62130" x2="84340" y2="62130"/>
                        <a14:foregroundMark x1="41125" y1="52883" x2="41125" y2="52883"/>
                        <a14:foregroundMark x1="30344" y1="29195" x2="30344" y2="29195"/>
                        <a14:foregroundMark x1="28764" y1="61922" x2="28764" y2="61922"/>
                        <a14:foregroundMark x1="77602" y1="71792" x2="77602" y2="71792"/>
                        <a14:foregroundMark x1="80204" y1="73143" x2="80204" y2="73143"/>
                        <a14:foregroundMark x1="83132" y1="72208" x2="83132" y2="72208"/>
                        <a14:foregroundMark x1="83643" y1="69195" x2="83643" y2="69195"/>
                        <a14:foregroundMark x1="80297" y1="53351" x2="80297" y2="53351"/>
                        <a14:foregroundMark x1="77416" y1="53662" x2="77416" y2="53662"/>
                      </a14:backgroundRemoval>
                    </a14:imgEffect>
                    <a14:imgEffect>
                      <a14:artisticPaintStrokes/>
                    </a14:imgEffect>
                    <a14:imgEffect>
                      <a14:saturation sat="400000"/>
                    </a14:imgEffect>
                  </a14:imgLayer>
                </a14:imgProps>
              </a:ext>
              <a:ext uri="{28A0092B-C50C-407E-A947-70E740481C1C}">
                <a14:useLocalDpi xmlns:a14="http://schemas.microsoft.com/office/drawing/2010/main" val="0"/>
              </a:ext>
            </a:extLst>
          </a:blip>
          <a:srcRect l="13839" t="11826" r="7651" b="12463"/>
          <a:stretch/>
        </p:blipFill>
        <p:spPr>
          <a:xfrm>
            <a:off x="7792812" y="4256542"/>
            <a:ext cx="2512554" cy="2167369"/>
          </a:xfrm>
          <a:prstGeom prst="rect">
            <a:avLst/>
          </a:prstGeom>
        </p:spPr>
      </p:pic>
      <p:pic>
        <p:nvPicPr>
          <p:cNvPr id="20" name="Grafik 19"/>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20424" b="77455" l="23155" r="77504"/>
                    </a14:imgEffect>
                    <a14:imgEffect>
                      <a14:artisticPaintStrokes/>
                    </a14:imgEffect>
                    <a14:imgEffect>
                      <a14:saturation sat="400000"/>
                    </a14:imgEffect>
                  </a14:imgLayer>
                </a14:imgProps>
              </a:ext>
              <a:ext uri="{28A0092B-C50C-407E-A947-70E740481C1C}">
                <a14:useLocalDpi xmlns:a14="http://schemas.microsoft.com/office/drawing/2010/main" val="0"/>
              </a:ext>
            </a:extLst>
          </a:blip>
          <a:srcRect l="16416" t="16116" r="15651" b="15710"/>
          <a:stretch/>
        </p:blipFill>
        <p:spPr>
          <a:xfrm>
            <a:off x="9842537" y="2855283"/>
            <a:ext cx="2136237" cy="2121804"/>
          </a:xfrm>
          <a:prstGeom prst="rect">
            <a:avLst/>
          </a:prstGeom>
        </p:spPr>
      </p:pic>
    </p:spTree>
    <p:extLst>
      <p:ext uri="{BB962C8B-B14F-4D97-AF65-F5344CB8AC3E}">
        <p14:creationId xmlns:p14="http://schemas.microsoft.com/office/powerpoint/2010/main" val="31553789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AEE4F50D-4417-0044-B46F-6AD580FD0897}"/>
              </a:ext>
            </a:extLst>
          </p:cNvPr>
          <p:cNvSpPr>
            <a:spLocks noGrp="1"/>
          </p:cNvSpPr>
          <p:nvPr>
            <p:ph type="ctrTitle"/>
          </p:nvPr>
        </p:nvSpPr>
        <p:spPr/>
        <p:txBody>
          <a:bodyPr/>
          <a:lstStyle/>
          <a:p>
            <a:r>
              <a:rPr lang="de-DE" dirty="0">
                <a:uFill>
                  <a:solidFill>
                    <a:srgbClr val="FFC000"/>
                  </a:solidFill>
                </a:uFill>
              </a:rPr>
              <a:t>Eingebunden sein / </a:t>
            </a:r>
            <a:r>
              <a:rPr lang="de-DE" b="1" dirty="0">
                <a:solidFill>
                  <a:srgbClr val="0070C0"/>
                </a:solidFill>
                <a:uFill>
                  <a:solidFill>
                    <a:srgbClr val="FFC000"/>
                  </a:solidFill>
                </a:uFill>
              </a:rPr>
              <a:t>WOHNEN</a:t>
            </a:r>
          </a:p>
        </p:txBody>
      </p:sp>
      <p:graphicFrame>
        <p:nvGraphicFramePr>
          <p:cNvPr id="19" name="Diagramm 18"/>
          <p:cNvGraphicFramePr/>
          <p:nvPr>
            <p:extLst/>
          </p:nvPr>
        </p:nvGraphicFramePr>
        <p:xfrm>
          <a:off x="828303" y="1336163"/>
          <a:ext cx="9166302" cy="4917563"/>
        </p:xfrm>
        <a:graphic>
          <a:graphicData uri="http://schemas.openxmlformats.org/drawingml/2006/chart">
            <c:chart xmlns:c="http://schemas.openxmlformats.org/drawingml/2006/chart" xmlns:r="http://schemas.openxmlformats.org/officeDocument/2006/relationships" r:id="rId2"/>
          </a:graphicData>
        </a:graphic>
      </p:graphicFrame>
      <p:pic>
        <p:nvPicPr>
          <p:cNvPr id="7" name="Grafik 6"/>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21697" b="78364" l="16328" r="82132">
                        <a14:foregroundMark x1="40357" y1="26182" x2="40357" y2="26182"/>
                        <a14:foregroundMark x1="56377" y1="52182" x2="56377" y2="52182"/>
                      </a14:backgroundRemoval>
                    </a14:imgEffect>
                    <a14:imgEffect>
                      <a14:artisticPaintStrokes/>
                    </a14:imgEffect>
                    <a14:imgEffect>
                      <a14:saturation sat="400000"/>
                    </a14:imgEffect>
                  </a14:imgLayer>
                </a14:imgProps>
              </a:ext>
              <a:ext uri="{28A0092B-C50C-407E-A947-70E740481C1C}">
                <a14:useLocalDpi xmlns:a14="http://schemas.microsoft.com/office/drawing/2010/main" val="0"/>
              </a:ext>
            </a:extLst>
          </a:blip>
          <a:srcRect l="11865" t="17275" r="13787" b="16986"/>
          <a:stretch/>
        </p:blipFill>
        <p:spPr>
          <a:xfrm>
            <a:off x="9733426" y="144522"/>
            <a:ext cx="2354459" cy="2115655"/>
          </a:xfrm>
          <a:prstGeom prst="rect">
            <a:avLst/>
          </a:prstGeom>
        </p:spPr>
      </p:pic>
    </p:spTree>
    <p:extLst>
      <p:ext uri="{BB962C8B-B14F-4D97-AF65-F5344CB8AC3E}">
        <p14:creationId xmlns:p14="http://schemas.microsoft.com/office/powerpoint/2010/main" val="42873207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AEE4F50D-4417-0044-B46F-6AD580FD0897}"/>
              </a:ext>
            </a:extLst>
          </p:cNvPr>
          <p:cNvSpPr>
            <a:spLocks noGrp="1"/>
          </p:cNvSpPr>
          <p:nvPr>
            <p:ph type="ctrTitle"/>
          </p:nvPr>
        </p:nvSpPr>
        <p:spPr/>
        <p:txBody>
          <a:bodyPr/>
          <a:lstStyle/>
          <a:p>
            <a:r>
              <a:rPr lang="de-DE" dirty="0">
                <a:uFill>
                  <a:solidFill>
                    <a:srgbClr val="FFC000"/>
                  </a:solidFill>
                </a:uFill>
              </a:rPr>
              <a:t>Eingebunden sein / </a:t>
            </a:r>
            <a:r>
              <a:rPr lang="de-DE" b="1" dirty="0" err="1">
                <a:solidFill>
                  <a:srgbClr val="0070C0"/>
                </a:solidFill>
                <a:uFill>
                  <a:solidFill>
                    <a:srgbClr val="FFC000"/>
                  </a:solidFill>
                </a:uFill>
              </a:rPr>
              <a:t>BIldung</a:t>
            </a:r>
            <a:endParaRPr lang="de-DE" b="1" dirty="0">
              <a:solidFill>
                <a:srgbClr val="0070C0"/>
              </a:solidFill>
              <a:uFill>
                <a:solidFill>
                  <a:srgbClr val="FFC000"/>
                </a:solidFill>
              </a:uFill>
            </a:endParaRPr>
          </a:p>
        </p:txBody>
      </p:sp>
      <p:pic>
        <p:nvPicPr>
          <p:cNvPr id="9" name="Grafik 8"/>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5216" b="65153" l="24601" r="73389"/>
                    </a14:imgEffect>
                    <a14:imgEffect>
                      <a14:artisticPaintStrokes/>
                    </a14:imgEffect>
                    <a14:imgEffect>
                      <a14:saturation sat="400000"/>
                    </a14:imgEffect>
                  </a14:imgLayer>
                </a14:imgProps>
              </a:ext>
              <a:ext uri="{28A0092B-C50C-407E-A947-70E740481C1C}">
                <a14:useLocalDpi xmlns:a14="http://schemas.microsoft.com/office/drawing/2010/main" val="0"/>
              </a:ext>
            </a:extLst>
          </a:blip>
          <a:srcRect l="18502" t="20224" r="20512" b="29855"/>
          <a:stretch/>
        </p:blipFill>
        <p:spPr>
          <a:xfrm>
            <a:off x="9573529" y="167956"/>
            <a:ext cx="2618471" cy="2070926"/>
          </a:xfrm>
          <a:prstGeom prst="rect">
            <a:avLst/>
          </a:prstGeom>
        </p:spPr>
      </p:pic>
      <p:sp>
        <p:nvSpPr>
          <p:cNvPr id="3" name="Ellipse 2"/>
          <p:cNvSpPr/>
          <p:nvPr/>
        </p:nvSpPr>
        <p:spPr>
          <a:xfrm>
            <a:off x="4473804" y="3235217"/>
            <a:ext cx="2243470" cy="2254102"/>
          </a:xfrm>
          <a:prstGeom prst="ellipse">
            <a:avLst/>
          </a:prstGeom>
          <a:noFill/>
          <a:ln w="444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aphicFrame>
        <p:nvGraphicFramePr>
          <p:cNvPr id="6" name="Diagramm 5"/>
          <p:cNvGraphicFramePr>
            <a:graphicFrameLocks/>
          </p:cNvGraphicFramePr>
          <p:nvPr>
            <p:extLst/>
          </p:nvPr>
        </p:nvGraphicFramePr>
        <p:xfrm>
          <a:off x="1017566" y="1020932"/>
          <a:ext cx="9703826" cy="55053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373020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AEE4F50D-4417-0044-B46F-6AD580FD0897}"/>
              </a:ext>
            </a:extLst>
          </p:cNvPr>
          <p:cNvSpPr>
            <a:spLocks noGrp="1"/>
          </p:cNvSpPr>
          <p:nvPr>
            <p:ph type="ctrTitle"/>
          </p:nvPr>
        </p:nvSpPr>
        <p:spPr/>
        <p:txBody>
          <a:bodyPr/>
          <a:lstStyle/>
          <a:p>
            <a:r>
              <a:rPr lang="de-DE" dirty="0">
                <a:uFill>
                  <a:solidFill>
                    <a:srgbClr val="FFC000"/>
                  </a:solidFill>
                </a:uFill>
              </a:rPr>
              <a:t>Eingebunden sein / </a:t>
            </a:r>
            <a:r>
              <a:rPr lang="de-DE" b="1" dirty="0">
                <a:solidFill>
                  <a:srgbClr val="0070C0"/>
                </a:solidFill>
                <a:uFill>
                  <a:solidFill>
                    <a:srgbClr val="FFC000"/>
                  </a:solidFill>
                </a:uFill>
              </a:rPr>
              <a:t>Gesundheit</a:t>
            </a:r>
          </a:p>
        </p:txBody>
      </p:sp>
      <p:graphicFrame>
        <p:nvGraphicFramePr>
          <p:cNvPr id="6" name="Diagramm 5"/>
          <p:cNvGraphicFramePr>
            <a:graphicFrameLocks/>
          </p:cNvGraphicFramePr>
          <p:nvPr>
            <p:extLst/>
          </p:nvPr>
        </p:nvGraphicFramePr>
        <p:xfrm>
          <a:off x="960120" y="1179576"/>
          <a:ext cx="9784080" cy="544982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p:cNvSpPr txBox="1"/>
          <p:nvPr/>
        </p:nvSpPr>
        <p:spPr>
          <a:xfrm rot="16200000">
            <a:off x="287536" y="2104129"/>
            <a:ext cx="1714500" cy="369332"/>
          </a:xfrm>
          <a:prstGeom prst="rect">
            <a:avLst/>
          </a:prstGeom>
          <a:noFill/>
        </p:spPr>
        <p:txBody>
          <a:bodyPr wrap="square" rtlCol="0">
            <a:spAutoFit/>
          </a:bodyPr>
          <a:lstStyle/>
          <a:p>
            <a:r>
              <a:rPr lang="de-AT" dirty="0">
                <a:solidFill>
                  <a:srgbClr val="000000"/>
                </a:solidFill>
              </a:rPr>
              <a:t>Frauen</a:t>
            </a:r>
          </a:p>
        </p:txBody>
      </p:sp>
      <p:sp>
        <p:nvSpPr>
          <p:cNvPr id="7" name="Textfeld 6"/>
          <p:cNvSpPr txBox="1"/>
          <p:nvPr/>
        </p:nvSpPr>
        <p:spPr>
          <a:xfrm rot="16200000">
            <a:off x="287535" y="4229242"/>
            <a:ext cx="1714500" cy="369332"/>
          </a:xfrm>
          <a:prstGeom prst="rect">
            <a:avLst/>
          </a:prstGeom>
          <a:noFill/>
        </p:spPr>
        <p:txBody>
          <a:bodyPr wrap="square" rtlCol="0">
            <a:spAutoFit/>
          </a:bodyPr>
          <a:lstStyle/>
          <a:p>
            <a:r>
              <a:rPr lang="de-AT" dirty="0">
                <a:solidFill>
                  <a:srgbClr val="000000"/>
                </a:solidFill>
              </a:rPr>
              <a:t>Männer</a:t>
            </a:r>
          </a:p>
        </p:txBody>
      </p:sp>
      <p:pic>
        <p:nvPicPr>
          <p:cNvPr id="8" name="Grafik 7"/>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37693" b="81380" l="23881" r="70630"/>
                    </a14:imgEffect>
                    <a14:imgEffect>
                      <a14:artisticPaintStrokes/>
                    </a14:imgEffect>
                    <a14:imgEffect>
                      <a14:saturation sat="400000"/>
                    </a14:imgEffect>
                  </a14:imgLayer>
                </a14:imgProps>
              </a:ext>
              <a:ext uri="{28A0092B-C50C-407E-A947-70E740481C1C}">
                <a14:useLocalDpi xmlns:a14="http://schemas.microsoft.com/office/drawing/2010/main" val="0"/>
              </a:ext>
            </a:extLst>
          </a:blip>
          <a:srcRect l="18038" t="32232" r="23526" b="13159"/>
          <a:stretch/>
        </p:blipFill>
        <p:spPr>
          <a:xfrm>
            <a:off x="9832297" y="-81668"/>
            <a:ext cx="2359703" cy="2205199"/>
          </a:xfrm>
          <a:prstGeom prst="rect">
            <a:avLst/>
          </a:prstGeom>
        </p:spPr>
      </p:pic>
    </p:spTree>
    <p:extLst>
      <p:ext uri="{BB962C8B-B14F-4D97-AF65-F5344CB8AC3E}">
        <p14:creationId xmlns:p14="http://schemas.microsoft.com/office/powerpoint/2010/main" val="20167448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AEE4F50D-4417-0044-B46F-6AD580FD0897}"/>
              </a:ext>
            </a:extLst>
          </p:cNvPr>
          <p:cNvSpPr>
            <a:spLocks noGrp="1"/>
          </p:cNvSpPr>
          <p:nvPr>
            <p:ph type="ctrTitle"/>
          </p:nvPr>
        </p:nvSpPr>
        <p:spPr/>
        <p:txBody>
          <a:bodyPr/>
          <a:lstStyle/>
          <a:p>
            <a:r>
              <a:rPr lang="de-DE" dirty="0">
                <a:uFill>
                  <a:solidFill>
                    <a:srgbClr val="FFC000"/>
                  </a:solidFill>
                </a:uFill>
              </a:rPr>
              <a:t>Eingebunden sein / </a:t>
            </a:r>
            <a:r>
              <a:rPr lang="de-DE" b="1" dirty="0">
                <a:solidFill>
                  <a:srgbClr val="0070C0"/>
                </a:solidFill>
                <a:uFill>
                  <a:solidFill>
                    <a:srgbClr val="FFC000"/>
                  </a:solidFill>
                </a:uFill>
              </a:rPr>
              <a:t>Gesell. Teilhabe</a:t>
            </a:r>
          </a:p>
        </p:txBody>
      </p:sp>
      <p:graphicFrame>
        <p:nvGraphicFramePr>
          <p:cNvPr id="5" name="Diagramm 4"/>
          <p:cNvGraphicFramePr>
            <a:graphicFrameLocks/>
          </p:cNvGraphicFramePr>
          <p:nvPr>
            <p:extLst/>
          </p:nvPr>
        </p:nvGraphicFramePr>
        <p:xfrm>
          <a:off x="892310" y="1388802"/>
          <a:ext cx="9788390" cy="526599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p:cNvSpPr txBox="1"/>
          <p:nvPr/>
        </p:nvSpPr>
        <p:spPr>
          <a:xfrm>
            <a:off x="828302" y="951433"/>
            <a:ext cx="5861304" cy="369332"/>
          </a:xfrm>
          <a:prstGeom prst="rect">
            <a:avLst/>
          </a:prstGeom>
          <a:noFill/>
        </p:spPr>
        <p:txBody>
          <a:bodyPr wrap="square" rtlCol="0">
            <a:spAutoFit/>
          </a:bodyPr>
          <a:lstStyle/>
          <a:p>
            <a:r>
              <a:rPr lang="de-AT" dirty="0">
                <a:solidFill>
                  <a:srgbClr val="000000"/>
                </a:solidFill>
                <a:latin typeface="Barlow" panose="00000500000000000000" pitchFamily="50" charset="0"/>
              </a:rPr>
              <a:t>Bsp.: Mitgliedschaft in einem Sportverein</a:t>
            </a:r>
          </a:p>
        </p:txBody>
      </p:sp>
      <p:pic>
        <p:nvPicPr>
          <p:cNvPr id="7" name="Grafik 6"/>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7818" b="79896" l="21608" r="88429">
                        <a14:foregroundMark x1="43076" y1="24104" x2="43076" y2="24104"/>
                        <a14:foregroundMark x1="55530" y1="25506" x2="55530" y2="25506"/>
                        <a14:foregroundMark x1="66822" y1="40000" x2="66822" y2="40000"/>
                        <a14:foregroundMark x1="57714" y1="47169" x2="57714" y2="47169"/>
                        <a14:foregroundMark x1="67565" y1="64364" x2="67565" y2="64364"/>
                        <a14:foregroundMark x1="76069" y1="69818" x2="76069" y2="69818"/>
                        <a14:foregroundMark x1="85734" y1="64000" x2="85734" y2="64000"/>
                        <a14:foregroundMark x1="84340" y1="62130" x2="84340" y2="62130"/>
                        <a14:foregroundMark x1="41125" y1="52883" x2="41125" y2="52883"/>
                        <a14:foregroundMark x1="30344" y1="29195" x2="30344" y2="29195"/>
                        <a14:foregroundMark x1="28764" y1="61922" x2="28764" y2="61922"/>
                        <a14:foregroundMark x1="77602" y1="71792" x2="77602" y2="71792"/>
                        <a14:foregroundMark x1="80204" y1="73143" x2="80204" y2="73143"/>
                        <a14:foregroundMark x1="83132" y1="72208" x2="83132" y2="72208"/>
                        <a14:foregroundMark x1="83643" y1="69195" x2="83643" y2="69195"/>
                        <a14:foregroundMark x1="80297" y1="53351" x2="80297" y2="53351"/>
                        <a14:foregroundMark x1="77416" y1="53662" x2="77416" y2="53662"/>
                      </a14:backgroundRemoval>
                    </a14:imgEffect>
                    <a14:imgEffect>
                      <a14:artisticPaintStrokes/>
                    </a14:imgEffect>
                    <a14:imgEffect>
                      <a14:saturation sat="400000"/>
                    </a14:imgEffect>
                  </a14:imgLayer>
                </a14:imgProps>
              </a:ext>
              <a:ext uri="{28A0092B-C50C-407E-A947-70E740481C1C}">
                <a14:useLocalDpi xmlns:a14="http://schemas.microsoft.com/office/drawing/2010/main" val="0"/>
              </a:ext>
            </a:extLst>
          </a:blip>
          <a:srcRect l="13839" t="11826" r="7651" b="12463"/>
          <a:stretch/>
        </p:blipFill>
        <p:spPr>
          <a:xfrm>
            <a:off x="9510434" y="237080"/>
            <a:ext cx="2512554" cy="2167369"/>
          </a:xfrm>
          <a:prstGeom prst="rect">
            <a:avLst/>
          </a:prstGeom>
        </p:spPr>
      </p:pic>
    </p:spTree>
    <p:extLst>
      <p:ext uri="{BB962C8B-B14F-4D97-AF65-F5344CB8AC3E}">
        <p14:creationId xmlns:p14="http://schemas.microsoft.com/office/powerpoint/2010/main" val="19699616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AEE4F50D-4417-0044-B46F-6AD580FD0897}"/>
              </a:ext>
            </a:extLst>
          </p:cNvPr>
          <p:cNvSpPr>
            <a:spLocks noGrp="1"/>
          </p:cNvSpPr>
          <p:nvPr>
            <p:ph type="ctrTitle"/>
          </p:nvPr>
        </p:nvSpPr>
        <p:spPr/>
        <p:txBody>
          <a:bodyPr/>
          <a:lstStyle/>
          <a:p>
            <a:r>
              <a:rPr lang="de-DE" dirty="0">
                <a:uFill>
                  <a:solidFill>
                    <a:srgbClr val="FFC000"/>
                  </a:solidFill>
                </a:uFill>
              </a:rPr>
              <a:t>Eingebunden sein / </a:t>
            </a:r>
            <a:r>
              <a:rPr lang="de-DE" b="1" dirty="0">
                <a:solidFill>
                  <a:srgbClr val="0070C0"/>
                </a:solidFill>
                <a:uFill>
                  <a:solidFill>
                    <a:srgbClr val="FFC000"/>
                  </a:solidFill>
                </a:uFill>
              </a:rPr>
              <a:t>Vernetzung</a:t>
            </a:r>
          </a:p>
        </p:txBody>
      </p:sp>
      <p:pic>
        <p:nvPicPr>
          <p:cNvPr id="8" name="Grafik 7"/>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0424" b="77455" l="23155" r="77504"/>
                    </a14:imgEffect>
                    <a14:imgEffect>
                      <a14:artisticPaintStrokes/>
                    </a14:imgEffect>
                    <a14:imgEffect>
                      <a14:saturation sat="400000"/>
                    </a14:imgEffect>
                  </a14:imgLayer>
                </a14:imgProps>
              </a:ext>
              <a:ext uri="{28A0092B-C50C-407E-A947-70E740481C1C}">
                <a14:useLocalDpi xmlns:a14="http://schemas.microsoft.com/office/drawing/2010/main" val="0"/>
              </a:ext>
            </a:extLst>
          </a:blip>
          <a:srcRect l="16416" t="16116" r="15651" b="15710"/>
          <a:stretch/>
        </p:blipFill>
        <p:spPr>
          <a:xfrm>
            <a:off x="10055763" y="246690"/>
            <a:ext cx="2136237" cy="2121804"/>
          </a:xfrm>
          <a:prstGeom prst="rect">
            <a:avLst/>
          </a:prstGeom>
        </p:spPr>
      </p:pic>
      <p:graphicFrame>
        <p:nvGraphicFramePr>
          <p:cNvPr id="5" name="Diagramm 4"/>
          <p:cNvGraphicFramePr>
            <a:graphicFrameLocks/>
          </p:cNvGraphicFramePr>
          <p:nvPr>
            <p:extLst/>
          </p:nvPr>
        </p:nvGraphicFramePr>
        <p:xfrm>
          <a:off x="1092200" y="1186392"/>
          <a:ext cx="9818456" cy="5303308"/>
        </p:xfrm>
        <a:graphic>
          <a:graphicData uri="http://schemas.openxmlformats.org/drawingml/2006/chart">
            <c:chart xmlns:c="http://schemas.openxmlformats.org/drawingml/2006/chart" xmlns:r="http://schemas.openxmlformats.org/officeDocument/2006/relationships" r:id="rId4"/>
          </a:graphicData>
        </a:graphic>
      </p:graphicFrame>
      <p:pic>
        <p:nvPicPr>
          <p:cNvPr id="6" name="Grafik 5">
            <a:extLst>
              <a:ext uri="{FF2B5EF4-FFF2-40B4-BE49-F238E27FC236}">
                <a16:creationId xmlns:lc="http://schemas.openxmlformats.org/drawingml/2006/lockedCanvas" xmlns:a16="http://schemas.microsoft.com/office/drawing/2014/main" xmlns="" xmlns:cdr="http://schemas.openxmlformats.org/drawingml/2006/chartDrawing" xmlns:c="http://schemas.openxmlformats.org/drawingml/2006/chart" id="{11664B4F-E575-4088-9E3C-B99D4AF0A9AF}"/>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8258757" y="5922690"/>
            <a:ext cx="1581510" cy="480733"/>
          </a:xfrm>
          <a:prstGeom prst="rect">
            <a:avLst/>
          </a:prstGeom>
        </p:spPr>
      </p:pic>
    </p:spTree>
    <p:extLst>
      <p:ext uri="{BB962C8B-B14F-4D97-AF65-F5344CB8AC3E}">
        <p14:creationId xmlns:p14="http://schemas.microsoft.com/office/powerpoint/2010/main" val="733765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pPr algn="ctr"/>
            <a:r>
              <a:rPr lang="de-AT" cap="none" dirty="0"/>
              <a:t>AUSBLICK</a:t>
            </a:r>
          </a:p>
        </p:txBody>
      </p:sp>
      <p:sp>
        <p:nvSpPr>
          <p:cNvPr id="2" name="Textfeld 1"/>
          <p:cNvSpPr txBox="1"/>
          <p:nvPr/>
        </p:nvSpPr>
        <p:spPr>
          <a:xfrm>
            <a:off x="1035161" y="1310971"/>
            <a:ext cx="9269730" cy="923330"/>
          </a:xfrm>
          <a:prstGeom prst="rect">
            <a:avLst/>
          </a:prstGeom>
          <a:noFill/>
        </p:spPr>
        <p:txBody>
          <a:bodyPr wrap="square" rtlCol="0">
            <a:spAutoFit/>
          </a:bodyPr>
          <a:lstStyle/>
          <a:p>
            <a:pPr marL="285750" indent="-285750">
              <a:buFont typeface="Arial" panose="020B0604020202020204" pitchFamily="34" charset="0"/>
              <a:buChar char="•"/>
            </a:pPr>
            <a:r>
              <a:rPr lang="de-AT" dirty="0">
                <a:solidFill>
                  <a:srgbClr val="000000"/>
                </a:solidFill>
                <a:latin typeface="Barlow" panose="00000500000000000000" pitchFamily="50" charset="0"/>
              </a:rPr>
              <a:t>"Eingebunden sein" ist ein wichtiger Kitt unserer Gesellschaft. Die Generation der Babyboomer hat mit differenzierten Erwerbskarrieren und besseren Bildungszugängen viele Möglichkeiten, auch im Übergang in den Ruhestand</a:t>
            </a:r>
          </a:p>
        </p:txBody>
      </p:sp>
      <p:sp>
        <p:nvSpPr>
          <p:cNvPr id="6" name="Textfeld 5"/>
          <p:cNvSpPr txBox="1"/>
          <p:nvPr/>
        </p:nvSpPr>
        <p:spPr>
          <a:xfrm>
            <a:off x="1035161" y="2360903"/>
            <a:ext cx="9269730" cy="646331"/>
          </a:xfrm>
          <a:prstGeom prst="rect">
            <a:avLst/>
          </a:prstGeom>
          <a:noFill/>
        </p:spPr>
        <p:txBody>
          <a:bodyPr wrap="square" rtlCol="0">
            <a:spAutoFit/>
          </a:bodyPr>
          <a:lstStyle/>
          <a:p>
            <a:pPr marL="285750" indent="-285750">
              <a:buFont typeface="Arial" panose="020B0604020202020204" pitchFamily="34" charset="0"/>
              <a:buChar char="•"/>
            </a:pPr>
            <a:r>
              <a:rPr lang="de-AT" dirty="0">
                <a:solidFill>
                  <a:srgbClr val="000000"/>
                </a:solidFill>
                <a:latin typeface="Barlow" panose="00000500000000000000" pitchFamily="50" charset="0"/>
              </a:rPr>
              <a:t>Bessere Gesundheit und fernere Lebenserwartung stärken die Teilhabe in der Gesellschaft auch im höheren Alter</a:t>
            </a:r>
          </a:p>
        </p:txBody>
      </p:sp>
      <p:sp>
        <p:nvSpPr>
          <p:cNvPr id="8" name="Textfeld 7"/>
          <p:cNvSpPr txBox="1"/>
          <p:nvPr/>
        </p:nvSpPr>
        <p:spPr>
          <a:xfrm>
            <a:off x="1035161" y="3221935"/>
            <a:ext cx="9269730" cy="646331"/>
          </a:xfrm>
          <a:prstGeom prst="rect">
            <a:avLst/>
          </a:prstGeom>
          <a:noFill/>
        </p:spPr>
        <p:txBody>
          <a:bodyPr wrap="square" rtlCol="0">
            <a:spAutoFit/>
          </a:bodyPr>
          <a:lstStyle/>
          <a:p>
            <a:pPr marL="285750" indent="-285750">
              <a:buFont typeface="Arial" panose="020B0604020202020204" pitchFamily="34" charset="0"/>
              <a:buChar char="•"/>
            </a:pPr>
            <a:r>
              <a:rPr lang="de-AT" dirty="0">
                <a:solidFill>
                  <a:srgbClr val="000000"/>
                </a:solidFill>
                <a:latin typeface="Barlow" panose="00000500000000000000" pitchFamily="50" charset="0"/>
              </a:rPr>
              <a:t>Die quantitative Größe der Babyboomer braucht den generationengerechten Blick auf alle Altersgruppen für eine gut funktionierende Gesellschaft.</a:t>
            </a:r>
          </a:p>
        </p:txBody>
      </p:sp>
      <p:pic>
        <p:nvPicPr>
          <p:cNvPr id="3" name="Grafik 2"/>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6651" b="72320" l="5270" r="96245">
                        <a14:foregroundMark x1="35554" y1="62932" x2="35554" y2="62932"/>
                        <a14:foregroundMark x1="37371" y1="59600" x2="37371" y2="59600"/>
                        <a14:foregroundMark x1="54573" y1="51908" x2="54573" y2="51908"/>
                        <a14:foregroundMark x1="57844" y1="53664" x2="57844" y2="53664"/>
                        <a14:foregroundMark x1="65899" y1="39794" x2="65899" y2="39794"/>
                        <a14:foregroundMark x1="49485" y1="50151" x2="49485" y2="50151"/>
                      </a14:backgroundRemoval>
                    </a14:imgEffect>
                    <a14:imgEffect>
                      <a14:artisticPaintStrokes/>
                    </a14:imgEffect>
                    <a14:imgEffect>
                      <a14:saturation sat="400000"/>
                    </a14:imgEffect>
                  </a14:imgLayer>
                </a14:imgProps>
              </a:ext>
              <a:ext uri="{28A0092B-C50C-407E-A947-70E740481C1C}">
                <a14:useLocalDpi xmlns:a14="http://schemas.microsoft.com/office/drawing/2010/main" val="0"/>
              </a:ext>
            </a:extLst>
          </a:blip>
          <a:srcRect t="24760" b="22364"/>
          <a:stretch/>
        </p:blipFill>
        <p:spPr>
          <a:xfrm>
            <a:off x="3134833" y="3683798"/>
            <a:ext cx="7678480" cy="3174202"/>
          </a:xfrm>
          <a:prstGeom prst="rect">
            <a:avLst/>
          </a:prstGeom>
        </p:spPr>
      </p:pic>
      <p:sp>
        <p:nvSpPr>
          <p:cNvPr id="9" name="Textfeld 8"/>
          <p:cNvSpPr txBox="1"/>
          <p:nvPr/>
        </p:nvSpPr>
        <p:spPr>
          <a:xfrm>
            <a:off x="1035161" y="4082967"/>
            <a:ext cx="9269730" cy="369332"/>
          </a:xfrm>
          <a:prstGeom prst="rect">
            <a:avLst/>
          </a:prstGeom>
          <a:noFill/>
        </p:spPr>
        <p:txBody>
          <a:bodyPr wrap="square" rtlCol="0">
            <a:spAutoFit/>
          </a:bodyPr>
          <a:lstStyle/>
          <a:p>
            <a:pPr marL="285750" indent="-285750">
              <a:buFont typeface="Arial" panose="020B0604020202020204" pitchFamily="34" charset="0"/>
              <a:buChar char="•"/>
            </a:pPr>
            <a:r>
              <a:rPr lang="de-AT" dirty="0">
                <a:solidFill>
                  <a:srgbClr val="000000"/>
                </a:solidFill>
                <a:latin typeface="Barlow" panose="00000500000000000000" pitchFamily="50" charset="0"/>
              </a:rPr>
              <a:t>Interdisziplinärer Diskurs</a:t>
            </a:r>
          </a:p>
        </p:txBody>
      </p:sp>
    </p:spTree>
    <p:extLst>
      <p:ext uri="{BB962C8B-B14F-4D97-AF65-F5344CB8AC3E}">
        <p14:creationId xmlns:p14="http://schemas.microsoft.com/office/powerpoint/2010/main" val="25566671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4093AC17-04B2-4CB8-A482-F20FBEBBB2D4}"/>
              </a:ext>
            </a:extLst>
          </p:cNvPr>
          <p:cNvSpPr>
            <a:spLocks noGrp="1"/>
          </p:cNvSpPr>
          <p:nvPr>
            <p:ph type="title"/>
          </p:nvPr>
        </p:nvSpPr>
        <p:spPr>
          <a:solidFill>
            <a:srgbClr val="F17900"/>
          </a:solidFill>
        </p:spPr>
        <p:txBody>
          <a:bodyPr/>
          <a:lstStyle/>
          <a:p>
            <a:r>
              <a:rPr lang="de-AT" dirty="0"/>
              <a:t>Future Talk</a:t>
            </a:r>
          </a:p>
        </p:txBody>
      </p:sp>
      <p:sp>
        <p:nvSpPr>
          <p:cNvPr id="3" name="Inhaltsplatzhalter 2">
            <a:extLst>
              <a:ext uri="{FF2B5EF4-FFF2-40B4-BE49-F238E27FC236}">
                <a16:creationId xmlns:a16="http://schemas.microsoft.com/office/drawing/2014/main" xmlns="" id="{0B3D895D-530F-4000-B086-6F48B57D51E0}"/>
              </a:ext>
            </a:extLst>
          </p:cNvPr>
          <p:cNvSpPr>
            <a:spLocks noGrp="1"/>
          </p:cNvSpPr>
          <p:nvPr>
            <p:ph idx="1"/>
          </p:nvPr>
        </p:nvSpPr>
        <p:spPr>
          <a:xfrm>
            <a:off x="829323" y="4404281"/>
            <a:ext cx="7878955" cy="369756"/>
          </a:xfrm>
        </p:spPr>
        <p:txBody>
          <a:bodyPr>
            <a:normAutofit fontScale="77500" lnSpcReduction="20000"/>
          </a:bodyPr>
          <a:lstStyle/>
          <a:p>
            <a:r>
              <a:rPr lang="de-AT" dirty="0"/>
              <a:t>Julia Bock-</a:t>
            </a:r>
            <a:r>
              <a:rPr lang="de-AT" dirty="0" err="1"/>
              <a:t>Schappelwein</a:t>
            </a:r>
            <a:r>
              <a:rPr lang="de-AT" dirty="0"/>
              <a:t> | WIFO  Wirtschaftsforschungsinstitut</a:t>
            </a:r>
          </a:p>
        </p:txBody>
      </p:sp>
      <p:sp>
        <p:nvSpPr>
          <p:cNvPr id="4" name="Inhaltsplatzhalter 3">
            <a:extLst>
              <a:ext uri="{FF2B5EF4-FFF2-40B4-BE49-F238E27FC236}">
                <a16:creationId xmlns:a16="http://schemas.microsoft.com/office/drawing/2014/main" xmlns="" id="{3A14AEAF-E847-4943-8C62-5415D1BE1D8E}"/>
              </a:ext>
            </a:extLst>
          </p:cNvPr>
          <p:cNvSpPr>
            <a:spLocks noGrp="1"/>
          </p:cNvSpPr>
          <p:nvPr>
            <p:ph idx="10"/>
          </p:nvPr>
        </p:nvSpPr>
        <p:spPr>
          <a:xfrm>
            <a:off x="829323" y="4932781"/>
            <a:ext cx="7878955" cy="369756"/>
          </a:xfrm>
        </p:spPr>
        <p:txBody>
          <a:bodyPr>
            <a:noAutofit/>
          </a:bodyPr>
          <a:lstStyle/>
          <a:p>
            <a:r>
              <a:rPr lang="de-AT" sz="2200" dirty="0"/>
              <a:t>Brigitta Gruber | Arbeits-, Organisations- und  Sozialpsychologin	</a:t>
            </a:r>
          </a:p>
        </p:txBody>
      </p:sp>
      <p:sp>
        <p:nvSpPr>
          <p:cNvPr id="5" name="Inhaltsplatzhalter 4">
            <a:extLst>
              <a:ext uri="{FF2B5EF4-FFF2-40B4-BE49-F238E27FC236}">
                <a16:creationId xmlns:a16="http://schemas.microsoft.com/office/drawing/2014/main" xmlns="" id="{1A7320C6-C9BF-4C29-8FFE-67016F251D56}"/>
              </a:ext>
            </a:extLst>
          </p:cNvPr>
          <p:cNvSpPr>
            <a:spLocks noGrp="1"/>
          </p:cNvSpPr>
          <p:nvPr>
            <p:ph idx="11"/>
          </p:nvPr>
        </p:nvSpPr>
        <p:spPr>
          <a:xfrm>
            <a:off x="829324" y="5552805"/>
            <a:ext cx="7560676" cy="369756"/>
          </a:xfrm>
        </p:spPr>
        <p:txBody>
          <a:bodyPr>
            <a:normAutofit fontScale="77500" lnSpcReduction="20000"/>
          </a:bodyPr>
          <a:lstStyle/>
          <a:p>
            <a:r>
              <a:rPr lang="de-AT" dirty="0"/>
              <a:t>Petra Pongratz | </a:t>
            </a:r>
            <a:r>
              <a:rPr lang="de-AT" dirty="0" err="1"/>
              <a:t>ulf</a:t>
            </a:r>
            <a:r>
              <a:rPr lang="de-AT" dirty="0"/>
              <a:t> – </a:t>
            </a:r>
            <a:r>
              <a:rPr lang="de-AT" dirty="0" err="1"/>
              <a:t>UnabhängigesLandesFreiwilligenzentrum</a:t>
            </a:r>
            <a:endParaRPr lang="de-AT" dirty="0"/>
          </a:p>
        </p:txBody>
      </p:sp>
      <p:sp>
        <p:nvSpPr>
          <p:cNvPr id="6" name="Rechteck 5">
            <a:extLst>
              <a:ext uri="{FF2B5EF4-FFF2-40B4-BE49-F238E27FC236}">
                <a16:creationId xmlns:a16="http://schemas.microsoft.com/office/drawing/2014/main" xmlns="" id="{54FEB9D3-58CE-4DDD-ADA3-F9B40C8C9F10}"/>
              </a:ext>
            </a:extLst>
          </p:cNvPr>
          <p:cNvSpPr/>
          <p:nvPr/>
        </p:nvSpPr>
        <p:spPr>
          <a:xfrm>
            <a:off x="760058" y="3580528"/>
            <a:ext cx="8314677" cy="480131"/>
          </a:xfrm>
          <a:prstGeom prst="rect">
            <a:avLst/>
          </a:prstGeom>
        </p:spPr>
        <p:txBody>
          <a:bodyPr wrap="square">
            <a:spAutoFit/>
          </a:bodyPr>
          <a:lstStyle/>
          <a:p>
            <a:pPr lvl="0">
              <a:lnSpc>
                <a:spcPct val="90000"/>
              </a:lnSpc>
              <a:spcBef>
                <a:spcPts val="1000"/>
              </a:spcBef>
            </a:pPr>
            <a:r>
              <a:rPr lang="de-AT" sz="2800" b="1" u="sng" cap="all" dirty="0">
                <a:solidFill>
                  <a:srgbClr val="F8F8F8">
                    <a:lumMod val="10000"/>
                  </a:srgbClr>
                </a:solidFill>
                <a:uFill>
                  <a:solidFill>
                    <a:srgbClr val="F17900"/>
                  </a:solidFill>
                </a:uFill>
                <a:latin typeface="Barlow" pitchFamily="2" charset="77"/>
              </a:rPr>
              <a:t>Eine starke </a:t>
            </a:r>
            <a:r>
              <a:rPr lang="de-AT" sz="2800" b="1" u="sng" cap="all" dirty="0" err="1">
                <a:solidFill>
                  <a:srgbClr val="F8F8F8">
                    <a:lumMod val="10000"/>
                  </a:srgbClr>
                </a:solidFill>
                <a:uFill>
                  <a:solidFill>
                    <a:srgbClr val="F17900"/>
                  </a:solidFill>
                </a:uFill>
                <a:latin typeface="Barlow" pitchFamily="2" charset="77"/>
              </a:rPr>
              <a:t>generation</a:t>
            </a:r>
            <a:r>
              <a:rPr lang="de-AT" sz="2800" b="1" u="sng" cap="all" dirty="0">
                <a:solidFill>
                  <a:srgbClr val="F8F8F8">
                    <a:lumMod val="10000"/>
                  </a:srgbClr>
                </a:solidFill>
                <a:uFill>
                  <a:solidFill>
                    <a:srgbClr val="F17900"/>
                  </a:solidFill>
                </a:uFill>
                <a:latin typeface="Barlow" pitchFamily="2" charset="77"/>
              </a:rPr>
              <a:t> bleibt am ball</a:t>
            </a:r>
          </a:p>
        </p:txBody>
      </p:sp>
    </p:spTree>
    <p:extLst>
      <p:ext uri="{BB962C8B-B14F-4D97-AF65-F5344CB8AC3E}">
        <p14:creationId xmlns:p14="http://schemas.microsoft.com/office/powerpoint/2010/main" val="2346623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9372AF7C-9A06-4C05-B5A9-E2C974B8B76C}"/>
              </a:ext>
            </a:extLst>
          </p:cNvPr>
          <p:cNvSpPr>
            <a:spLocks noGrp="1"/>
          </p:cNvSpPr>
          <p:nvPr>
            <p:ph type="title"/>
          </p:nvPr>
        </p:nvSpPr>
        <p:spPr>
          <a:solidFill>
            <a:srgbClr val="F17900"/>
          </a:solidFill>
        </p:spPr>
        <p:txBody>
          <a:bodyPr/>
          <a:lstStyle/>
          <a:p>
            <a:r>
              <a:rPr lang="de-AT" dirty="0"/>
              <a:t>Vielen Dank für Ihre Teilnahme!</a:t>
            </a:r>
          </a:p>
        </p:txBody>
      </p:sp>
    </p:spTree>
    <p:extLst>
      <p:ext uri="{BB962C8B-B14F-4D97-AF65-F5344CB8AC3E}">
        <p14:creationId xmlns:p14="http://schemas.microsoft.com/office/powerpoint/2010/main" val="4150489977"/>
      </p:ext>
    </p:extLst>
  </p:cSld>
  <p:clrMapOvr>
    <a:masterClrMapping/>
  </p:clrMapOvr>
</p:sld>
</file>

<file path=ppt/theme/theme1.xml><?xml version="1.0" encoding="utf-8"?>
<a:theme xmlns:a="http://schemas.openxmlformats.org/drawingml/2006/main" name="Office">
  <a:themeElements>
    <a:clrScheme name="ZAK">
      <a:dk1>
        <a:srgbClr val="E32026"/>
      </a:dk1>
      <a:lt1>
        <a:srgbClr val="FFFFFF"/>
      </a:lt1>
      <a:dk2>
        <a:srgbClr val="F8F8F8"/>
      </a:dk2>
      <a:lt2>
        <a:srgbClr val="F8F8F8"/>
      </a:lt2>
      <a:accent1>
        <a:srgbClr val="E32026"/>
      </a:accent1>
      <a:accent2>
        <a:srgbClr val="F7931D"/>
      </a:accent2>
      <a:accent3>
        <a:srgbClr val="00AE9C"/>
      </a:accent3>
      <a:accent4>
        <a:srgbClr val="24A223"/>
      </a:accent4>
      <a:accent5>
        <a:srgbClr val="0071BC"/>
      </a:accent5>
      <a:accent6>
        <a:srgbClr val="4E5D59"/>
      </a:accent6>
      <a:hlink>
        <a:srgbClr val="2998E3"/>
      </a:hlink>
      <a:folHlink>
        <a:srgbClr val="8C8C8C"/>
      </a:folHlink>
    </a:clrScheme>
    <a:fontScheme name="ZAK_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zukunft_ooe.potx" id="{8CE32448-25AC-48D2-BA42-48117B68BD2C}" vid="{9A082A24-8935-4BBF-A199-7B2521CF37A8}"/>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enutzerdefiniert 1">
    <a:dk1>
      <a:sysClr val="windowText" lastClr="000000"/>
    </a:dk1>
    <a:lt1>
      <a:sysClr val="window" lastClr="FFFFFF"/>
    </a:lt1>
    <a:dk2>
      <a:srgbClr val="17365D"/>
    </a:dk2>
    <a:lt2>
      <a:srgbClr val="FF0505"/>
    </a:lt2>
    <a:accent1>
      <a:srgbClr val="D8D8D8"/>
    </a:accent1>
    <a:accent2>
      <a:srgbClr val="FF9B9B"/>
    </a:accent2>
    <a:accent3>
      <a:srgbClr val="C2C2C2"/>
    </a:accent3>
    <a:accent4>
      <a:srgbClr val="FFCDCD"/>
    </a:accent4>
    <a:accent5>
      <a:srgbClr val="797979"/>
    </a:accent5>
    <a:accent6>
      <a:srgbClr val="E60000"/>
    </a:accent6>
    <a:hlink>
      <a:srgbClr val="1F497D"/>
    </a:hlink>
    <a:folHlink>
      <a:srgbClr val="00B05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enutzerdefiniert 1">
    <a:dk1>
      <a:sysClr val="windowText" lastClr="000000"/>
    </a:dk1>
    <a:lt1>
      <a:sysClr val="window" lastClr="FFFFFF"/>
    </a:lt1>
    <a:dk2>
      <a:srgbClr val="17365D"/>
    </a:dk2>
    <a:lt2>
      <a:srgbClr val="FF0505"/>
    </a:lt2>
    <a:accent1>
      <a:srgbClr val="D8D8D8"/>
    </a:accent1>
    <a:accent2>
      <a:srgbClr val="FF9B9B"/>
    </a:accent2>
    <a:accent3>
      <a:srgbClr val="C2C2C2"/>
    </a:accent3>
    <a:accent4>
      <a:srgbClr val="FFCDCD"/>
    </a:accent4>
    <a:accent5>
      <a:srgbClr val="797979"/>
    </a:accent5>
    <a:accent6>
      <a:srgbClr val="E60000"/>
    </a:accent6>
    <a:hlink>
      <a:srgbClr val="1F497D"/>
    </a:hlink>
    <a:folHlink>
      <a:srgbClr val="00B05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Benutzerdefiniert 1">
    <a:dk1>
      <a:sysClr val="windowText" lastClr="000000"/>
    </a:dk1>
    <a:lt1>
      <a:sysClr val="window" lastClr="FFFFFF"/>
    </a:lt1>
    <a:dk2>
      <a:srgbClr val="17365D"/>
    </a:dk2>
    <a:lt2>
      <a:srgbClr val="FF0505"/>
    </a:lt2>
    <a:accent1>
      <a:srgbClr val="D8D8D8"/>
    </a:accent1>
    <a:accent2>
      <a:srgbClr val="FF9B9B"/>
    </a:accent2>
    <a:accent3>
      <a:srgbClr val="C2C2C2"/>
    </a:accent3>
    <a:accent4>
      <a:srgbClr val="FFCDCD"/>
    </a:accent4>
    <a:accent5>
      <a:srgbClr val="797979"/>
    </a:accent5>
    <a:accent6>
      <a:srgbClr val="E60000"/>
    </a:accent6>
    <a:hlink>
      <a:srgbClr val="1F497D"/>
    </a:hlink>
    <a:folHlink>
      <a:srgbClr val="00B05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Benutzerdefiniert 1">
    <a:dk1>
      <a:sysClr val="windowText" lastClr="000000"/>
    </a:dk1>
    <a:lt1>
      <a:sysClr val="window" lastClr="FFFFFF"/>
    </a:lt1>
    <a:dk2>
      <a:srgbClr val="17365D"/>
    </a:dk2>
    <a:lt2>
      <a:srgbClr val="FF0505"/>
    </a:lt2>
    <a:accent1>
      <a:srgbClr val="D8D8D8"/>
    </a:accent1>
    <a:accent2>
      <a:srgbClr val="FF9B9B"/>
    </a:accent2>
    <a:accent3>
      <a:srgbClr val="C2C2C2"/>
    </a:accent3>
    <a:accent4>
      <a:srgbClr val="FFCDCD"/>
    </a:accent4>
    <a:accent5>
      <a:srgbClr val="797979"/>
    </a:accent5>
    <a:accent6>
      <a:srgbClr val="E60000"/>
    </a:accent6>
    <a:hlink>
      <a:srgbClr val="1F497D"/>
    </a:hlink>
    <a:folHlink>
      <a:srgbClr val="00B05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F1F81A5DD38D8D41ADB10C9E2E08FC5C" ma:contentTypeVersion="10" ma:contentTypeDescription="Ein neues Dokument erstellen." ma:contentTypeScope="" ma:versionID="278d595a2221dc792ce3235e0b33371a">
  <xsd:schema xmlns:xsd="http://www.w3.org/2001/XMLSchema" xmlns:xs="http://www.w3.org/2001/XMLSchema" xmlns:p="http://schemas.microsoft.com/office/2006/metadata/properties" xmlns:ns2="e683fec1-9b55-4e73-889c-0aecde958e2d" targetNamespace="http://schemas.microsoft.com/office/2006/metadata/properties" ma:root="true" ma:fieldsID="7fdc6763b4744863c2a1877bad779a5e" ns2:_="">
    <xsd:import namespace="e683fec1-9b55-4e73-889c-0aecde958e2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83fec1-9b55-4e73-889c-0aecde958e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00234A-7B99-492D-828D-ED8A0C32E2B1}">
  <ds:schemaRefs>
    <ds:schemaRef ds:uri="e683fec1-9b55-4e73-889c-0aecde958e2d"/>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purl.org/dc/dcmitype/"/>
    <ds:schemaRef ds:uri="http://purl.org/dc/term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31B5A5CB-3AE1-4754-8BBA-545357D81D4D}">
  <ds:schemaRefs>
    <ds:schemaRef ds:uri="http://schemas.microsoft.com/sharepoint/v3/contenttype/forms"/>
  </ds:schemaRefs>
</ds:datastoreItem>
</file>

<file path=customXml/itemProps3.xml><?xml version="1.0" encoding="utf-8"?>
<ds:datastoreItem xmlns:ds="http://schemas.openxmlformats.org/officeDocument/2006/customXml" ds:itemID="{795CC552-1D0E-4E5D-AC39-FA64339881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83fec1-9b55-4e73-889c-0aecde958e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zukunft_ooe</Template>
  <TotalTime>0</TotalTime>
  <Words>581</Words>
  <Application>Microsoft Office PowerPoint</Application>
  <PresentationFormat>Breitbild</PresentationFormat>
  <Paragraphs>74</Paragraphs>
  <Slides>25</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25</vt:i4>
      </vt:variant>
    </vt:vector>
  </HeadingPairs>
  <TitlesOfParts>
    <vt:vector size="32" baseType="lpstr">
      <vt:lpstr>Arial</vt:lpstr>
      <vt:lpstr>Wingdings</vt:lpstr>
      <vt:lpstr>Barlow Medium</vt:lpstr>
      <vt:lpstr>Barlow Light</vt:lpstr>
      <vt:lpstr>Calibri</vt:lpstr>
      <vt:lpstr>Barlow</vt:lpstr>
      <vt:lpstr>Office</vt:lpstr>
      <vt:lpstr>PowerPoint-Präsentation</vt:lpstr>
      <vt:lpstr>Begrüßung</vt:lpstr>
      <vt:lpstr>Eröffnung</vt:lpstr>
      <vt:lpstr>Moderation</vt:lpstr>
      <vt:lpstr>PowerPoint-Präsentation</vt:lpstr>
      <vt:lpstr>PowerPoint-Präsentation</vt:lpstr>
      <vt:lpstr>Impulsvortrag</vt:lpstr>
      <vt:lpstr>Von welcher Bevölkerungsgruppe sprechen wir?</vt:lpstr>
      <vt:lpstr>Von welcher Bevölkerungsgruppe sprechen wir?</vt:lpstr>
      <vt:lpstr>Babyboomer im Zeitverlauf</vt:lpstr>
      <vt:lpstr>Ausdehnung der Ruhestandsphase</vt:lpstr>
      <vt:lpstr>Babyboomer passen sich  den Qualifikationsanforderungen an</vt:lpstr>
      <vt:lpstr>Babyboomer treten sukzessiv in den Ruhestand über</vt:lpstr>
      <vt:lpstr>FAZIT</vt:lpstr>
      <vt:lpstr>Impulsvortrag</vt:lpstr>
      <vt:lpstr>Welche Chancen und Herausforderungen zeichnen sich ab?</vt:lpstr>
      <vt:lpstr>Eingebunden sein</vt:lpstr>
      <vt:lpstr>Eingebunden sein / WOHNEN</vt:lpstr>
      <vt:lpstr>Eingebunden sein / BIldung</vt:lpstr>
      <vt:lpstr>Eingebunden sein / Gesundheit</vt:lpstr>
      <vt:lpstr>Eingebunden sein / Gesell. Teilhabe</vt:lpstr>
      <vt:lpstr>Eingebunden sein / Vernetzung</vt:lpstr>
      <vt:lpstr>AUSBLICK</vt:lpstr>
      <vt:lpstr>Future Talk</vt:lpstr>
      <vt:lpstr>Vielen Dank für Ihre Teilnahme!</vt:lpstr>
    </vt:vector>
  </TitlesOfParts>
  <Manager/>
  <Company>Land Oberösterreich</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OÖ. Zukunftsakademie</dc:title>
  <dc:subject/>
  <dc:creator>Schnaitter, Regina</dc:creator>
  <cp:keywords/>
  <dc:description/>
  <cp:lastModifiedBy>Fetz-Lugmayr, Dagmar</cp:lastModifiedBy>
  <cp:revision>37</cp:revision>
  <dcterms:created xsi:type="dcterms:W3CDTF">2022-09-12T10:31:11Z</dcterms:created>
  <dcterms:modified xsi:type="dcterms:W3CDTF">2022-10-25T12:56:14Z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0x010100F1F81A5DD38D8D41ADB10C9E2E08FC5C</vt:lpwstr>
  </property>
</Properties>
</file>